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0"/>
  </p:notesMasterIdLst>
  <p:sldIdLst>
    <p:sldId id="316" r:id="rId2"/>
    <p:sldId id="323" r:id="rId3"/>
    <p:sldId id="332" r:id="rId4"/>
    <p:sldId id="341" r:id="rId5"/>
    <p:sldId id="345" r:id="rId6"/>
    <p:sldId id="344" r:id="rId7"/>
    <p:sldId id="346" r:id="rId8"/>
    <p:sldId id="347" r:id="rId9"/>
    <p:sldId id="348" r:id="rId10"/>
    <p:sldId id="349" r:id="rId11"/>
    <p:sldId id="351" r:id="rId12"/>
    <p:sldId id="350" r:id="rId13"/>
    <p:sldId id="352" r:id="rId14"/>
    <p:sldId id="353" r:id="rId15"/>
    <p:sldId id="340" r:id="rId16"/>
    <p:sldId id="354" r:id="rId17"/>
    <p:sldId id="343" r:id="rId18"/>
    <p:sldId id="355" r:id="rId19"/>
  </p:sldIdLst>
  <p:sldSz cx="9906000" cy="6858000" type="A4"/>
  <p:notesSz cx="6797675" cy="9928225"/>
  <p:defaultTextStyle>
    <a:defPPr>
      <a:defRPr lang="ru-RU"/>
    </a:defPPr>
    <a:lvl1pPr marL="0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0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3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8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3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7" algn="l" defTabSz="914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99"/>
    <a:srgbClr val="66FFCC"/>
    <a:srgbClr val="CCCCFF"/>
    <a:srgbClr val="FFFFCC"/>
    <a:srgbClr val="CCFFCC"/>
    <a:srgbClr val="F6D548"/>
    <a:srgbClr val="99FFCC"/>
    <a:srgbClr val="009999"/>
    <a:srgbClr val="336699"/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54" autoAdjust="0"/>
    <p:restoredTop sz="94626" autoAdjust="0"/>
  </p:normalViewPr>
  <p:slideViewPr>
    <p:cSldViewPr showGuides="1">
      <p:cViewPr>
        <p:scale>
          <a:sx n="100" d="100"/>
          <a:sy n="100" d="100"/>
        </p:scale>
        <p:origin x="-1560" y="-2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1619820019997777E-2"/>
          <c:y val="3.862593910921875E-2"/>
          <c:w val="0.58424675036107099"/>
          <c:h val="0.86497086320698324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Морфин</c:v>
                </c:pt>
              </c:strCache>
            </c:strRef>
          </c:tx>
          <c:dLbls>
            <c:dLbl>
              <c:idx val="1"/>
              <c:delete val="1"/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6 мес 2017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34.24</c:v>
                </c:pt>
                <c:pt idx="1">
                  <c:v>13.870000000000001</c:v>
                </c:pt>
                <c:pt idx="2">
                  <c:v>6.8599999999999994</c:v>
                </c:pt>
                <c:pt idx="3">
                  <c:v>240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Природ каннабиноиды</c:v>
                </c:pt>
              </c:strCache>
            </c:strRef>
          </c:tx>
          <c:dLbls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6 мес 2017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25.150000000000002</c:v>
                </c:pt>
                <c:pt idx="1">
                  <c:v>21.59</c:v>
                </c:pt>
                <c:pt idx="2">
                  <c:v>26.259999999999998</c:v>
                </c:pt>
                <c:pt idx="3">
                  <c:v>677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Синтет каннабимиметики (спайсы)</c:v>
                </c:pt>
              </c:strCache>
            </c:strRef>
          </c:tx>
          <c:dLbls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6 мес 2017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5.26</c:v>
                </c:pt>
                <c:pt idx="1">
                  <c:v>7.3199999999999994</c:v>
                </c:pt>
                <c:pt idx="2">
                  <c:v>6.21</c:v>
                </c:pt>
                <c:pt idx="3">
                  <c:v>91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Амфетамины</c:v>
                </c:pt>
              </c:strCache>
            </c:strRef>
          </c:tx>
          <c:dLbls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6 мес 2017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</c:v>
                </c:pt>
                <c:pt idx="1">
                  <c:v>9.39</c:v>
                </c:pt>
                <c:pt idx="2">
                  <c:v>7.06</c:v>
                </c:pt>
                <c:pt idx="3">
                  <c:v>147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Катиноны (соли)</c:v>
                </c:pt>
              </c:strCache>
            </c:strRef>
          </c:tx>
          <c:dLbls>
            <c:dLbl>
              <c:idx val="1"/>
              <c:layout>
                <c:manualLayout>
                  <c:x val="1.2376792442165295E-2"/>
                  <c:y val="9.2593878457949266E-2"/>
                </c:manualLayout>
              </c:layout>
              <c:showVal val="1"/>
            </c:dLbl>
            <c:dLbl>
              <c:idx val="2"/>
              <c:layout>
                <c:manualLayout>
                  <c:x val="-6.1883962210826518E-3"/>
                  <c:y val="7.9786108421815521E-2"/>
                </c:manualLayout>
              </c:layout>
              <c:showVal val="1"/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6 мес 2017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26.330000000000002</c:v>
                </c:pt>
                <c:pt idx="1">
                  <c:v>47.8</c:v>
                </c:pt>
                <c:pt idx="2">
                  <c:v>53.58</c:v>
                </c:pt>
                <c:pt idx="3">
                  <c:v>1208</c:v>
                </c:pt>
              </c:numCache>
            </c:numRef>
          </c:val>
        </c:ser>
        <c:overlap val="100"/>
        <c:axId val="116400896"/>
        <c:axId val="116402432"/>
      </c:barChart>
      <c:catAx>
        <c:axId val="116400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6402432"/>
        <c:crosses val="autoZero"/>
        <c:auto val="1"/>
        <c:lblAlgn val="ctr"/>
        <c:lblOffset val="100"/>
      </c:catAx>
      <c:valAx>
        <c:axId val="11640243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16400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32677850609181"/>
          <c:y val="2.5193629279286426E-2"/>
          <c:w val="0.30767322149390808"/>
          <c:h val="0.9725158165609231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C00000"/>
                </a:solidFill>
                <a:latin typeface="Arial"/>
                <a:ea typeface="Arial"/>
                <a:cs typeface="Arial"/>
              </a:defRPr>
            </a:pPr>
            <a:r>
              <a:rPr lang="ru-RU" sz="1600" dirty="0">
                <a:solidFill>
                  <a:srgbClr val="C00000"/>
                </a:solidFill>
              </a:rPr>
              <a:t>Ч</a:t>
            </a:r>
            <a:r>
              <a:rPr lang="ru-RU" sz="1600" dirty="0" smtClean="0">
                <a:solidFill>
                  <a:srgbClr val="C00000"/>
                </a:solidFill>
              </a:rPr>
              <a:t>исло </a:t>
            </a:r>
            <a:r>
              <a:rPr lang="ru-RU" sz="1600" dirty="0">
                <a:solidFill>
                  <a:srgbClr val="C00000"/>
                </a:solidFill>
              </a:rPr>
              <a:t>больных наркоманиями, находящихся в ремиссии свыше 2 лет</a:t>
            </a:r>
          </a:p>
        </c:rich>
      </c:tx>
      <c:layout>
        <c:manualLayout>
          <c:xMode val="edge"/>
          <c:yMode val="edge"/>
          <c:x val="0.11610922541173604"/>
          <c:y val="2.074918263050137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146351554808101"/>
          <c:y val="0.30413758590315382"/>
          <c:w val="0.87853648747569768"/>
          <c:h val="0.41606012418552635"/>
        </c:manualLayout>
      </c:layout>
      <c:barChart>
        <c:barDir val="col"/>
        <c:grouping val="clustered"/>
        <c:ser>
          <c:idx val="1"/>
          <c:order val="0"/>
          <c:tx>
            <c:strRef>
              <c:f>'[Диаграмма в Microsoft Office PowerPoint]ремиссии Н'!$B$31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6.8492929048875927E-3"/>
                  <c:y val="-0.12968330316239374"/>
                </c:manualLayout>
              </c:layout>
              <c:showVal val="1"/>
            </c:dLbl>
            <c:dLbl>
              <c:idx val="1"/>
              <c:layout>
                <c:manualLayout>
                  <c:x val="-6.8492929048875927E-3"/>
                  <c:y val="-9.8559310403419254E-2"/>
                </c:manualLayout>
              </c:layout>
              <c:showVal val="1"/>
            </c:dLbl>
            <c:dLbl>
              <c:idx val="2"/>
              <c:layout>
                <c:manualLayout>
                  <c:x val="1.2163399469024515E-2"/>
                  <c:y val="-2.5195613185836494E-2"/>
                </c:manualLayout>
              </c:layout>
              <c:showVal val="1"/>
            </c:dLbl>
            <c:dLbl>
              <c:idx val="4"/>
              <c:layout>
                <c:manualLayout>
                  <c:x val="-2.8424364087259821E-3"/>
                  <c:y val="-2.563777635818243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Office PowerPoint]ремиссии Н'!$A$34:$A$38</c:f>
              <c:strCache>
                <c:ptCount val="5"/>
                <c:pt idx="0">
                  <c:v>2012 г.</c:v>
                </c:pt>
                <c:pt idx="1">
                  <c:v>2013 г.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'[Диаграмма в Microsoft Office PowerPoint]ремиссии Н'!$B$34:$B$38</c:f>
              <c:numCache>
                <c:formatCode>General</c:formatCode>
                <c:ptCount val="5"/>
                <c:pt idx="0">
                  <c:v>5.2</c:v>
                </c:pt>
                <c:pt idx="1">
                  <c:v>6.1499999999999995</c:v>
                </c:pt>
                <c:pt idx="2">
                  <c:v>10.7</c:v>
                </c:pt>
                <c:pt idx="3">
                  <c:v>12.1</c:v>
                </c:pt>
                <c:pt idx="4">
                  <c:v>11.3</c:v>
                </c:pt>
              </c:numCache>
            </c:numRef>
          </c:val>
        </c:ser>
        <c:dLbls>
          <c:showVal val="1"/>
        </c:dLbls>
        <c:axId val="113526272"/>
        <c:axId val="113527808"/>
      </c:barChart>
      <c:lineChart>
        <c:grouping val="standard"/>
        <c:ser>
          <c:idx val="0"/>
          <c:order val="1"/>
          <c:tx>
            <c:strRef>
              <c:f>'[Диаграмма в Microsoft Office PowerPoint]ремиссии Н'!$C$31</c:f>
              <c:strCache>
                <c:ptCount val="1"/>
                <c:pt idx="0">
                  <c:v>индикатор модернизации наркологической службы</c:v>
                </c:pt>
              </c:strCache>
            </c:strRef>
          </c:tx>
          <c:spPr>
            <a:ln w="28575">
              <a:solidFill>
                <a:srgbClr val="C0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C0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8381285574526245E-2"/>
                  <c:y val="6.2618042439728919E-2"/>
                </c:manualLayout>
              </c:layout>
              <c:showVal val="1"/>
            </c:dLbl>
            <c:dLbl>
              <c:idx val="1"/>
              <c:layout>
                <c:manualLayout>
                  <c:x val="-2.9011069967414631E-2"/>
                  <c:y val="3.7793594829332686E-2"/>
                </c:manualLayout>
              </c:layout>
              <c:showVal val="1"/>
            </c:dLbl>
            <c:dLbl>
              <c:idx val="2"/>
              <c:layout>
                <c:manualLayout>
                  <c:x val="-3.0101428859576552E-2"/>
                  <c:y val="7.82155740865394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143319963171441E-2"/>
                  <c:y val="4.794085379402284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42653625970039E-2"/>
                  <c:y val="4.50860122684781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Office PowerPoint]ремиссии Н'!$A$34:$A$38</c:f>
              <c:strCache>
                <c:ptCount val="5"/>
                <c:pt idx="0">
                  <c:v>2012 г.</c:v>
                </c:pt>
                <c:pt idx="1">
                  <c:v>2013 г.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'[Диаграмма в Microsoft Office PowerPoint]ремиссии Н'!$C$34:$C$38</c:f>
              <c:numCache>
                <c:formatCode>General</c:formatCode>
                <c:ptCount val="5"/>
                <c:pt idx="0">
                  <c:v>8.9</c:v>
                </c:pt>
                <c:pt idx="1">
                  <c:v>9.1</c:v>
                </c:pt>
                <c:pt idx="2">
                  <c:v>9.2000000000000011</c:v>
                </c:pt>
                <c:pt idx="3">
                  <c:v>9.4</c:v>
                </c:pt>
                <c:pt idx="4">
                  <c:v>10</c:v>
                </c:pt>
              </c:numCache>
            </c:numRef>
          </c:val>
        </c:ser>
        <c:dLbls>
          <c:showVal val="1"/>
        </c:dLbls>
        <c:marker val="1"/>
        <c:axId val="113562368"/>
        <c:axId val="113563904"/>
      </c:lineChart>
      <c:catAx>
        <c:axId val="113526272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527808"/>
        <c:crosses val="autoZero"/>
        <c:lblAlgn val="ctr"/>
        <c:lblOffset val="100"/>
        <c:tickLblSkip val="1"/>
        <c:tickMarkSkip val="1"/>
      </c:catAx>
      <c:valAx>
        <c:axId val="113527808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526272"/>
        <c:crosses val="autoZero"/>
        <c:crossBetween val="between"/>
      </c:valAx>
      <c:catAx>
        <c:axId val="113562368"/>
        <c:scaling>
          <c:orientation val="minMax"/>
        </c:scaling>
        <c:delete val="1"/>
        <c:axPos val="b"/>
        <c:numFmt formatCode="General" sourceLinked="1"/>
        <c:tickLblPos val="none"/>
        <c:crossAx val="113563904"/>
        <c:crosses val="autoZero"/>
        <c:lblAlgn val="ctr"/>
        <c:lblOffset val="100"/>
      </c:catAx>
      <c:valAx>
        <c:axId val="113563904"/>
        <c:scaling>
          <c:orientation val="minMax"/>
        </c:scaling>
        <c:delete val="1"/>
        <c:axPos val="l"/>
        <c:numFmt formatCode="General" sourceLinked="1"/>
        <c:tickLblPos val="none"/>
        <c:crossAx val="113562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6139780167640674"/>
          <c:y val="0.83698644865392402"/>
          <c:w val="0.74043321387629824"/>
          <c:h val="0.1289543074960992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42FC3-72F5-4814-8D4D-1F876EF1164D}" type="doc">
      <dgm:prSet loTypeId="urn:microsoft.com/office/officeart/2005/8/layout/pyramid2" loCatId="pyramid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DD7C6D-5A18-4BF8-A28B-7EED24CF32A7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6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Аутрич</a:t>
          </a:r>
          <a:r>
            <a:rPr lang="ru-RU" sz="2400" b="1" dirty="0" smtClean="0">
              <a:solidFill>
                <a:srgbClr val="6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-проекты</a:t>
          </a:r>
          <a:endParaRPr lang="ru-RU" sz="3400" b="1" dirty="0">
            <a:solidFill>
              <a:srgbClr val="600000"/>
            </a:solidFill>
          </a:endParaRPr>
        </a:p>
      </dgm:t>
    </dgm:pt>
    <dgm:pt modelId="{C628986F-AC96-4055-BE87-D168E287A51F}" type="parTrans" cxnId="{B9720736-01D0-4EED-90C9-9D0402409151}">
      <dgm:prSet/>
      <dgm:spPr/>
      <dgm:t>
        <a:bodyPr/>
        <a:lstStyle/>
        <a:p>
          <a:endParaRPr lang="ru-RU"/>
        </a:p>
      </dgm:t>
    </dgm:pt>
    <dgm:pt modelId="{CE80DEDC-BBB6-47E5-8CA0-0DABA102C831}" type="sibTrans" cxnId="{B9720736-01D0-4EED-90C9-9D0402409151}">
      <dgm:prSet/>
      <dgm:spPr/>
      <dgm:t>
        <a:bodyPr/>
        <a:lstStyle/>
        <a:p>
          <a:endParaRPr lang="ru-RU"/>
        </a:p>
      </dgm:t>
    </dgm:pt>
    <dgm:pt modelId="{F0056195-9676-4A4E-A287-9AFFF883B6FD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6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Низкопороговые</a:t>
          </a:r>
          <a:r>
            <a:rPr lang="ru-RU" sz="2000" b="1" dirty="0" smtClean="0">
              <a:solidFill>
                <a:srgbClr val="6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программы</a:t>
          </a:r>
          <a:endParaRPr lang="ru-RU" sz="2000" b="1" dirty="0">
            <a:solidFill>
              <a:srgbClr val="600000"/>
            </a:solidFill>
          </a:endParaRPr>
        </a:p>
      </dgm:t>
    </dgm:pt>
    <dgm:pt modelId="{AEB7778F-D58B-4B61-B3A5-D4C77B08630A}" type="parTrans" cxnId="{302BAA4B-54E6-44C2-95FA-4445A119C7B2}">
      <dgm:prSet/>
      <dgm:spPr/>
      <dgm:t>
        <a:bodyPr/>
        <a:lstStyle/>
        <a:p>
          <a:endParaRPr lang="ru-RU"/>
        </a:p>
      </dgm:t>
    </dgm:pt>
    <dgm:pt modelId="{0CB1E292-6AEF-44A6-A325-8E3B6A302E72}" type="sibTrans" cxnId="{302BAA4B-54E6-44C2-95FA-4445A119C7B2}">
      <dgm:prSet/>
      <dgm:spPr/>
      <dgm:t>
        <a:bodyPr/>
        <a:lstStyle/>
        <a:p>
          <a:endParaRPr lang="ru-RU"/>
        </a:p>
      </dgm:t>
    </dgm:pt>
    <dgm:pt modelId="{089CE4FD-4C79-4419-8EBF-ACA41E5F3B4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6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Схемы направления наркопотребителей на лечебно-профилактические мероприятия</a:t>
          </a:r>
          <a:endParaRPr lang="ru-RU" sz="1600" b="1" dirty="0">
            <a:solidFill>
              <a:srgbClr val="600000"/>
            </a:solidFill>
          </a:endParaRPr>
        </a:p>
      </dgm:t>
    </dgm:pt>
    <dgm:pt modelId="{B7D755F2-792E-4B54-98CF-4812BCBC467F}" type="parTrans" cxnId="{DFD3C421-2396-4AB5-9CD9-2C799E8856E0}">
      <dgm:prSet/>
      <dgm:spPr/>
      <dgm:t>
        <a:bodyPr/>
        <a:lstStyle/>
        <a:p>
          <a:endParaRPr lang="ru-RU"/>
        </a:p>
      </dgm:t>
    </dgm:pt>
    <dgm:pt modelId="{3A4B7D71-C08C-4615-8D83-29C3AF964139}" type="sibTrans" cxnId="{DFD3C421-2396-4AB5-9CD9-2C799E8856E0}">
      <dgm:prSet/>
      <dgm:spPr/>
      <dgm:t>
        <a:bodyPr/>
        <a:lstStyle/>
        <a:p>
          <a:endParaRPr lang="ru-RU"/>
        </a:p>
      </dgm:t>
    </dgm:pt>
    <dgm:pt modelId="{D4891BE9-649D-4433-BBC6-E08BDADF387C}">
      <dgm:prSet custT="1"/>
      <dgm:spPr/>
      <dgm:t>
        <a:bodyPr/>
        <a:lstStyle/>
        <a:p>
          <a:r>
            <a:rPr lang="ru-RU" sz="1500" b="1" dirty="0" smtClean="0">
              <a:solidFill>
                <a:srgbClr val="6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наркопотребителей, освобождающихся и освободившихся из мест лишения свободы</a:t>
          </a:r>
          <a:endParaRPr lang="ru-RU" sz="1500" b="1" dirty="0">
            <a:solidFill>
              <a:srgbClr val="600000"/>
            </a:solidFill>
          </a:endParaRPr>
        </a:p>
      </dgm:t>
    </dgm:pt>
    <dgm:pt modelId="{A26D905F-F6E8-49B8-B8BB-22140170D8BF}" type="parTrans" cxnId="{0D4F79FF-CF8E-4ABD-A6EB-6B9B466FF1C2}">
      <dgm:prSet/>
      <dgm:spPr/>
      <dgm:t>
        <a:bodyPr/>
        <a:lstStyle/>
        <a:p>
          <a:endParaRPr lang="ru-RU"/>
        </a:p>
      </dgm:t>
    </dgm:pt>
    <dgm:pt modelId="{BE3171C8-9F74-4A2D-989F-92305E0DEE93}" type="sibTrans" cxnId="{0D4F79FF-CF8E-4ABD-A6EB-6B9B466FF1C2}">
      <dgm:prSet/>
      <dgm:spPr/>
      <dgm:t>
        <a:bodyPr/>
        <a:lstStyle/>
        <a:p>
          <a:endParaRPr lang="ru-RU"/>
        </a:p>
      </dgm:t>
    </dgm:pt>
    <dgm:pt modelId="{808D4282-7002-4B32-992F-9659979DF874}" type="pres">
      <dgm:prSet presAssocID="{62A42FC3-72F5-4814-8D4D-1F876EF1164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9225F84-F447-45C9-A9BB-2F36C8B3E504}" type="pres">
      <dgm:prSet presAssocID="{62A42FC3-72F5-4814-8D4D-1F876EF1164D}" presName="pyramid" presStyleLbl="node1" presStyleIdx="0" presStyleCnt="1" custLinFactNeighborX="9468" custLinFactNeighborY="2195"/>
      <dgm:spPr/>
      <dgm:t>
        <a:bodyPr/>
        <a:lstStyle/>
        <a:p>
          <a:endParaRPr lang="ru-RU"/>
        </a:p>
      </dgm:t>
    </dgm:pt>
    <dgm:pt modelId="{F5408512-4B5B-4F86-8E27-605BDC98993C}" type="pres">
      <dgm:prSet presAssocID="{62A42FC3-72F5-4814-8D4D-1F876EF1164D}" presName="theList" presStyleCnt="0"/>
      <dgm:spPr/>
      <dgm:t>
        <a:bodyPr/>
        <a:lstStyle/>
        <a:p>
          <a:endParaRPr lang="ru-RU"/>
        </a:p>
      </dgm:t>
    </dgm:pt>
    <dgm:pt modelId="{0ADC7CB9-76F1-46D0-B9AF-37EAD214CDF9}" type="pres">
      <dgm:prSet presAssocID="{15DD7C6D-5A18-4BF8-A28B-7EED24CF32A7}" presName="aNode" presStyleLbl="fgAcc1" presStyleIdx="0" presStyleCnt="4" custLinFactY="302077" custLinFactNeighborX="13494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62F52-AFC8-4873-985A-D9BF0F94670F}" type="pres">
      <dgm:prSet presAssocID="{15DD7C6D-5A18-4BF8-A28B-7EED24CF32A7}" presName="aSpace" presStyleCnt="0"/>
      <dgm:spPr/>
      <dgm:t>
        <a:bodyPr/>
        <a:lstStyle/>
        <a:p>
          <a:endParaRPr lang="ru-RU"/>
        </a:p>
      </dgm:t>
    </dgm:pt>
    <dgm:pt modelId="{7DCE3373-E78D-4657-AD03-C78195A92DC0}" type="pres">
      <dgm:prSet presAssocID="{F0056195-9676-4A4E-A287-9AFFF883B6FD}" presName="aNode" presStyleLbl="fgAcc1" presStyleIdx="1" presStyleCnt="4" custLinFactY="100000" custLinFactNeighborX="13494" custLinFactNeighborY="130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C8454-5E5B-47B4-B4AB-155396DFFD78}" type="pres">
      <dgm:prSet presAssocID="{F0056195-9676-4A4E-A287-9AFFF883B6FD}" presName="aSpace" presStyleCnt="0"/>
      <dgm:spPr/>
      <dgm:t>
        <a:bodyPr/>
        <a:lstStyle/>
        <a:p>
          <a:endParaRPr lang="ru-RU"/>
        </a:p>
      </dgm:t>
    </dgm:pt>
    <dgm:pt modelId="{86571DAC-BA29-4CB1-AF49-495413A302A8}" type="pres">
      <dgm:prSet presAssocID="{089CE4FD-4C79-4419-8EBF-ACA41E5F3B49}" presName="aNode" presStyleLbl="fgAcc1" presStyleIdx="2" presStyleCnt="4" custLinFactY="-99296" custLinFactNeighborX="1770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632A0-E0D9-47BA-83B8-D0617110DA59}" type="pres">
      <dgm:prSet presAssocID="{089CE4FD-4C79-4419-8EBF-ACA41E5F3B49}" presName="aSpace" presStyleCnt="0"/>
      <dgm:spPr/>
      <dgm:t>
        <a:bodyPr/>
        <a:lstStyle/>
        <a:p>
          <a:endParaRPr lang="ru-RU"/>
        </a:p>
      </dgm:t>
    </dgm:pt>
    <dgm:pt modelId="{19E62704-B331-483C-A2E2-39BBE30EB692}" type="pres">
      <dgm:prSet presAssocID="{D4891BE9-649D-4433-BBC6-E08BDADF387C}" presName="aNode" presStyleLbl="fgAcc1" presStyleIdx="3" presStyleCnt="4" custLinFactY="-300000" custLinFactNeighborX="19815" custLinFactNeighborY="-319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F5383-DBA6-4508-BC82-D90934EDC00A}" type="pres">
      <dgm:prSet presAssocID="{D4891BE9-649D-4433-BBC6-E08BDADF387C}" presName="aSpace" presStyleCnt="0"/>
      <dgm:spPr/>
      <dgm:t>
        <a:bodyPr/>
        <a:lstStyle/>
        <a:p>
          <a:endParaRPr lang="ru-RU"/>
        </a:p>
      </dgm:t>
    </dgm:pt>
  </dgm:ptLst>
  <dgm:cxnLst>
    <dgm:cxn modelId="{0D4F79FF-CF8E-4ABD-A6EB-6B9B466FF1C2}" srcId="{62A42FC3-72F5-4814-8D4D-1F876EF1164D}" destId="{D4891BE9-649D-4433-BBC6-E08BDADF387C}" srcOrd="3" destOrd="0" parTransId="{A26D905F-F6E8-49B8-B8BB-22140170D8BF}" sibTransId="{BE3171C8-9F74-4A2D-989F-92305E0DEE93}"/>
    <dgm:cxn modelId="{713C8CF5-386A-4078-85D5-B6BFD62B69DC}" type="presOf" srcId="{F0056195-9676-4A4E-A287-9AFFF883B6FD}" destId="{7DCE3373-E78D-4657-AD03-C78195A92DC0}" srcOrd="0" destOrd="0" presId="urn:microsoft.com/office/officeart/2005/8/layout/pyramid2"/>
    <dgm:cxn modelId="{B9720736-01D0-4EED-90C9-9D0402409151}" srcId="{62A42FC3-72F5-4814-8D4D-1F876EF1164D}" destId="{15DD7C6D-5A18-4BF8-A28B-7EED24CF32A7}" srcOrd="0" destOrd="0" parTransId="{C628986F-AC96-4055-BE87-D168E287A51F}" sibTransId="{CE80DEDC-BBB6-47E5-8CA0-0DABA102C831}"/>
    <dgm:cxn modelId="{DFD3C421-2396-4AB5-9CD9-2C799E8856E0}" srcId="{62A42FC3-72F5-4814-8D4D-1F876EF1164D}" destId="{089CE4FD-4C79-4419-8EBF-ACA41E5F3B49}" srcOrd="2" destOrd="0" parTransId="{B7D755F2-792E-4B54-98CF-4812BCBC467F}" sibTransId="{3A4B7D71-C08C-4615-8D83-29C3AF964139}"/>
    <dgm:cxn modelId="{302BAA4B-54E6-44C2-95FA-4445A119C7B2}" srcId="{62A42FC3-72F5-4814-8D4D-1F876EF1164D}" destId="{F0056195-9676-4A4E-A287-9AFFF883B6FD}" srcOrd="1" destOrd="0" parTransId="{AEB7778F-D58B-4B61-B3A5-D4C77B08630A}" sibTransId="{0CB1E292-6AEF-44A6-A325-8E3B6A302E72}"/>
    <dgm:cxn modelId="{282F57E4-2161-4A09-9D0C-98C04775CF8C}" type="presOf" srcId="{D4891BE9-649D-4433-BBC6-E08BDADF387C}" destId="{19E62704-B331-483C-A2E2-39BBE30EB692}" srcOrd="0" destOrd="0" presId="urn:microsoft.com/office/officeart/2005/8/layout/pyramid2"/>
    <dgm:cxn modelId="{CC4860C3-A9C7-49BA-A54D-BDD087E00712}" type="presOf" srcId="{15DD7C6D-5A18-4BF8-A28B-7EED24CF32A7}" destId="{0ADC7CB9-76F1-46D0-B9AF-37EAD214CDF9}" srcOrd="0" destOrd="0" presId="urn:microsoft.com/office/officeart/2005/8/layout/pyramid2"/>
    <dgm:cxn modelId="{EEAEF6D4-4CF0-47A8-9CBE-50B47D3DA189}" type="presOf" srcId="{62A42FC3-72F5-4814-8D4D-1F876EF1164D}" destId="{808D4282-7002-4B32-992F-9659979DF874}" srcOrd="0" destOrd="0" presId="urn:microsoft.com/office/officeart/2005/8/layout/pyramid2"/>
    <dgm:cxn modelId="{3C32C982-4C07-4833-8B2A-3E071CF7FB29}" type="presOf" srcId="{089CE4FD-4C79-4419-8EBF-ACA41E5F3B49}" destId="{86571DAC-BA29-4CB1-AF49-495413A302A8}" srcOrd="0" destOrd="0" presId="urn:microsoft.com/office/officeart/2005/8/layout/pyramid2"/>
    <dgm:cxn modelId="{D8751E1F-46BC-477C-83BB-96B240518034}" type="presParOf" srcId="{808D4282-7002-4B32-992F-9659979DF874}" destId="{B9225F84-F447-45C9-A9BB-2F36C8B3E504}" srcOrd="0" destOrd="0" presId="urn:microsoft.com/office/officeart/2005/8/layout/pyramid2"/>
    <dgm:cxn modelId="{4A717CCC-5F29-4480-972F-525D723C3C2B}" type="presParOf" srcId="{808D4282-7002-4B32-992F-9659979DF874}" destId="{F5408512-4B5B-4F86-8E27-605BDC98993C}" srcOrd="1" destOrd="0" presId="urn:microsoft.com/office/officeart/2005/8/layout/pyramid2"/>
    <dgm:cxn modelId="{CAB2D272-D955-4D3F-BA78-665AD8ED5576}" type="presParOf" srcId="{F5408512-4B5B-4F86-8E27-605BDC98993C}" destId="{0ADC7CB9-76F1-46D0-B9AF-37EAD214CDF9}" srcOrd="0" destOrd="0" presId="urn:microsoft.com/office/officeart/2005/8/layout/pyramid2"/>
    <dgm:cxn modelId="{3CD9F21E-21D6-432C-9D47-B7C1C69ABAB3}" type="presParOf" srcId="{F5408512-4B5B-4F86-8E27-605BDC98993C}" destId="{20262F52-AFC8-4873-985A-D9BF0F94670F}" srcOrd="1" destOrd="0" presId="urn:microsoft.com/office/officeart/2005/8/layout/pyramid2"/>
    <dgm:cxn modelId="{71540E4D-FFFF-4363-B36B-DCD863135600}" type="presParOf" srcId="{F5408512-4B5B-4F86-8E27-605BDC98993C}" destId="{7DCE3373-E78D-4657-AD03-C78195A92DC0}" srcOrd="2" destOrd="0" presId="urn:microsoft.com/office/officeart/2005/8/layout/pyramid2"/>
    <dgm:cxn modelId="{FC1DFD93-8B3F-4491-A76D-8B5EB65A4F17}" type="presParOf" srcId="{F5408512-4B5B-4F86-8E27-605BDC98993C}" destId="{CEEC8454-5E5B-47B4-B4AB-155396DFFD78}" srcOrd="3" destOrd="0" presId="urn:microsoft.com/office/officeart/2005/8/layout/pyramid2"/>
    <dgm:cxn modelId="{3EA7FEE8-2D29-4DE3-B55E-2D5DA5BB082F}" type="presParOf" srcId="{F5408512-4B5B-4F86-8E27-605BDC98993C}" destId="{86571DAC-BA29-4CB1-AF49-495413A302A8}" srcOrd="4" destOrd="0" presId="urn:microsoft.com/office/officeart/2005/8/layout/pyramid2"/>
    <dgm:cxn modelId="{95F1CAAF-8506-4C91-AD0D-8651F6047600}" type="presParOf" srcId="{F5408512-4B5B-4F86-8E27-605BDC98993C}" destId="{750632A0-E0D9-47BA-83B8-D0617110DA59}" srcOrd="5" destOrd="0" presId="urn:microsoft.com/office/officeart/2005/8/layout/pyramid2"/>
    <dgm:cxn modelId="{3E19942A-C153-4A73-8535-C4F7BFDAC39D}" type="presParOf" srcId="{F5408512-4B5B-4F86-8E27-605BDC98993C}" destId="{19E62704-B331-483C-A2E2-39BBE30EB692}" srcOrd="6" destOrd="0" presId="urn:microsoft.com/office/officeart/2005/8/layout/pyramid2"/>
    <dgm:cxn modelId="{4AB37251-8178-45BD-8D21-E8330AD846D4}" type="presParOf" srcId="{F5408512-4B5B-4F86-8E27-605BDC98993C}" destId="{B39F5383-DBA6-4508-BC82-D90934EDC00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E2674-0BAD-4D36-9325-0C420DC9EA7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77421C-91E0-468F-B089-726FAD5F50DF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B41D1C8-2A55-432C-9D4C-A1305E2F2577}" type="parTrans" cxnId="{53584014-7A7B-408E-9603-36D0DE315F25}">
      <dgm:prSet/>
      <dgm:spPr/>
      <dgm:t>
        <a:bodyPr/>
        <a:lstStyle/>
        <a:p>
          <a:endParaRPr lang="ru-RU"/>
        </a:p>
      </dgm:t>
    </dgm:pt>
    <dgm:pt modelId="{C7AB65F6-35C3-4421-B2B4-C0DA0810B3E3}" type="sibTrans" cxnId="{53584014-7A7B-408E-9603-36D0DE315F25}">
      <dgm:prSet/>
      <dgm:spPr/>
      <dgm:t>
        <a:bodyPr/>
        <a:lstStyle/>
        <a:p>
          <a:endParaRPr lang="ru-RU"/>
        </a:p>
      </dgm:t>
    </dgm:pt>
    <dgm:pt modelId="{58AEFC73-6818-44D3-A0D1-C6E1DE636A8D}">
      <dgm:prSet phldrT="[Текст]"/>
      <dgm:spPr/>
      <dgm:t>
        <a:bodyPr/>
        <a:lstStyle/>
        <a:p>
          <a:r>
            <a:rPr lang="ru-RU" b="1" dirty="0" smtClean="0"/>
            <a:t>Аутрич, «сарафанное радио»</a:t>
          </a:r>
          <a:endParaRPr lang="ru-RU" b="1" dirty="0"/>
        </a:p>
      </dgm:t>
    </dgm:pt>
    <dgm:pt modelId="{3E7FDDF0-B587-45E1-8727-52A654C0650D}" type="parTrans" cxnId="{6EB658A0-2CA0-4479-9D6B-C46A93D6BBE4}">
      <dgm:prSet/>
      <dgm:spPr/>
      <dgm:t>
        <a:bodyPr/>
        <a:lstStyle/>
        <a:p>
          <a:endParaRPr lang="ru-RU"/>
        </a:p>
      </dgm:t>
    </dgm:pt>
    <dgm:pt modelId="{823D4D66-97BC-4C6E-915F-F09BB53D037F}" type="sibTrans" cxnId="{6EB658A0-2CA0-4479-9D6B-C46A93D6BBE4}">
      <dgm:prSet/>
      <dgm:spPr/>
      <dgm:t>
        <a:bodyPr/>
        <a:lstStyle/>
        <a:p>
          <a:endParaRPr lang="ru-RU"/>
        </a:p>
      </dgm:t>
    </dgm:pt>
    <dgm:pt modelId="{183E5EC8-F607-4574-97E2-5AC24D32DFB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E60DF82-3BE1-45AB-8E00-637719129838}" type="parTrans" cxnId="{B3D20AC8-F9D9-4E5B-B042-A64FDEDB3967}">
      <dgm:prSet/>
      <dgm:spPr/>
      <dgm:t>
        <a:bodyPr/>
        <a:lstStyle/>
        <a:p>
          <a:endParaRPr lang="ru-RU"/>
        </a:p>
      </dgm:t>
    </dgm:pt>
    <dgm:pt modelId="{530CA313-8C7B-458E-BB79-76E3720A0BCA}" type="sibTrans" cxnId="{B3D20AC8-F9D9-4E5B-B042-A64FDEDB3967}">
      <dgm:prSet/>
      <dgm:spPr/>
      <dgm:t>
        <a:bodyPr/>
        <a:lstStyle/>
        <a:p>
          <a:endParaRPr lang="ru-RU"/>
        </a:p>
      </dgm:t>
    </dgm:pt>
    <dgm:pt modelId="{798D753E-CA6A-4E2D-A5B1-0E06249852D5}">
      <dgm:prSet phldrT="[Текст]"/>
      <dgm:spPr/>
      <dgm:t>
        <a:bodyPr/>
        <a:lstStyle/>
        <a:p>
          <a:r>
            <a:rPr lang="ru-RU" b="1" dirty="0" smtClean="0"/>
            <a:t>Выходы в ГУФСИН, полицию</a:t>
          </a:r>
          <a:endParaRPr lang="ru-RU" b="1" dirty="0"/>
        </a:p>
      </dgm:t>
    </dgm:pt>
    <dgm:pt modelId="{988D4359-8E94-4D1A-9B87-0C47FBBD73FC}" type="parTrans" cxnId="{EB02976A-93A7-4F33-A553-99034EF9F8C3}">
      <dgm:prSet/>
      <dgm:spPr/>
      <dgm:t>
        <a:bodyPr/>
        <a:lstStyle/>
        <a:p>
          <a:endParaRPr lang="ru-RU"/>
        </a:p>
      </dgm:t>
    </dgm:pt>
    <dgm:pt modelId="{B9721C77-99B1-4371-A85F-AF25861A03FD}" type="sibTrans" cxnId="{EB02976A-93A7-4F33-A553-99034EF9F8C3}">
      <dgm:prSet/>
      <dgm:spPr/>
      <dgm:t>
        <a:bodyPr/>
        <a:lstStyle/>
        <a:p>
          <a:endParaRPr lang="ru-RU"/>
        </a:p>
      </dgm:t>
    </dgm:pt>
    <dgm:pt modelId="{790C23E7-D112-46E4-84F5-97BF00300A6F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3-5</a:t>
          </a:r>
          <a:endParaRPr lang="ru-RU" dirty="0"/>
        </a:p>
      </dgm:t>
    </dgm:pt>
    <dgm:pt modelId="{485E0F34-DCC3-4C15-88A0-AE89DD729B5D}" type="parTrans" cxnId="{377F8523-6E0A-4B25-AFC8-465FB07D46EC}">
      <dgm:prSet/>
      <dgm:spPr/>
      <dgm:t>
        <a:bodyPr/>
        <a:lstStyle/>
        <a:p>
          <a:endParaRPr lang="ru-RU"/>
        </a:p>
      </dgm:t>
    </dgm:pt>
    <dgm:pt modelId="{DBD453D4-CF76-41F5-97A9-5FEC63A57F3D}" type="sibTrans" cxnId="{377F8523-6E0A-4B25-AFC8-465FB07D46EC}">
      <dgm:prSet/>
      <dgm:spPr/>
      <dgm:t>
        <a:bodyPr/>
        <a:lstStyle/>
        <a:p>
          <a:endParaRPr lang="ru-RU"/>
        </a:p>
      </dgm:t>
    </dgm:pt>
    <dgm:pt modelId="{7FB7CA41-0CEB-4007-B23C-2556AFB40FA5}">
      <dgm:prSet phldrT="[Текст]"/>
      <dgm:spPr/>
      <dgm:t>
        <a:bodyPr/>
        <a:lstStyle/>
        <a:p>
          <a:r>
            <a:rPr lang="ru-RU" b="1" dirty="0" smtClean="0"/>
            <a:t>Сайт, социальные сети</a:t>
          </a:r>
          <a:endParaRPr lang="ru-RU" b="1" dirty="0"/>
        </a:p>
      </dgm:t>
    </dgm:pt>
    <dgm:pt modelId="{73726AC0-0727-4390-9698-801C1FDBBAFA}" type="parTrans" cxnId="{BEF54C50-134A-4630-82D7-7DE8F661E2BA}">
      <dgm:prSet/>
      <dgm:spPr/>
      <dgm:t>
        <a:bodyPr/>
        <a:lstStyle/>
        <a:p>
          <a:endParaRPr lang="ru-RU"/>
        </a:p>
      </dgm:t>
    </dgm:pt>
    <dgm:pt modelId="{771B4FDA-A2A5-4072-B964-90D72435B22F}" type="sibTrans" cxnId="{BEF54C50-134A-4630-82D7-7DE8F661E2BA}">
      <dgm:prSet/>
      <dgm:spPr/>
      <dgm:t>
        <a:bodyPr/>
        <a:lstStyle/>
        <a:p>
          <a:endParaRPr lang="ru-RU"/>
        </a:p>
      </dgm:t>
    </dgm:pt>
    <dgm:pt modelId="{8EDFA5FC-A745-4C23-A91D-6EEF36F74733}">
      <dgm:prSet phldrT="[Текст]"/>
      <dgm:spPr/>
      <dgm:t>
        <a:bodyPr/>
        <a:lstStyle/>
        <a:p>
          <a:r>
            <a:rPr lang="ru-RU" b="1" dirty="0" smtClean="0"/>
            <a:t>Партнерские организации</a:t>
          </a:r>
          <a:endParaRPr lang="ru-RU" b="1" dirty="0"/>
        </a:p>
      </dgm:t>
    </dgm:pt>
    <dgm:pt modelId="{F76426E2-0572-46F9-B92D-81618CBDCB33}" type="parTrans" cxnId="{0754A68F-8D47-40CD-9DB5-96EDE408B21A}">
      <dgm:prSet/>
      <dgm:spPr/>
      <dgm:t>
        <a:bodyPr/>
        <a:lstStyle/>
        <a:p>
          <a:endParaRPr lang="ru-RU"/>
        </a:p>
      </dgm:t>
    </dgm:pt>
    <dgm:pt modelId="{7B83C7CE-B700-4127-93B9-9DCF40EDFA93}" type="sibTrans" cxnId="{0754A68F-8D47-40CD-9DB5-96EDE408B21A}">
      <dgm:prSet/>
      <dgm:spPr/>
      <dgm:t>
        <a:bodyPr/>
        <a:lstStyle/>
        <a:p>
          <a:endParaRPr lang="ru-RU"/>
        </a:p>
      </dgm:t>
    </dgm:pt>
    <dgm:pt modelId="{52035AE0-A925-488E-A1DD-2DB1ED891969}">
      <dgm:prSet phldrT="[Текст]"/>
      <dgm:spPr/>
      <dgm:t>
        <a:bodyPr/>
        <a:lstStyle/>
        <a:p>
          <a:r>
            <a:rPr lang="ru-RU" b="1" dirty="0" smtClean="0"/>
            <a:t>Объявления в транспорте</a:t>
          </a:r>
          <a:endParaRPr lang="ru-RU" b="1" dirty="0"/>
        </a:p>
      </dgm:t>
    </dgm:pt>
    <dgm:pt modelId="{174E929E-E7E2-4F0E-AF52-B2E376412CBF}" type="parTrans" cxnId="{3AE30C13-8C7A-47E0-A98D-22D531A913B5}">
      <dgm:prSet/>
      <dgm:spPr/>
      <dgm:t>
        <a:bodyPr/>
        <a:lstStyle/>
        <a:p>
          <a:endParaRPr lang="ru-RU"/>
        </a:p>
      </dgm:t>
    </dgm:pt>
    <dgm:pt modelId="{182D9499-1131-4A44-9D9A-3F47D6595440}" type="sibTrans" cxnId="{3AE30C13-8C7A-47E0-A98D-22D531A913B5}">
      <dgm:prSet/>
      <dgm:spPr/>
      <dgm:t>
        <a:bodyPr/>
        <a:lstStyle/>
        <a:p>
          <a:endParaRPr lang="ru-RU"/>
        </a:p>
      </dgm:t>
    </dgm:pt>
    <dgm:pt modelId="{F8B70CC7-F2D5-4B67-8EEB-B94AE465D9BE}" type="pres">
      <dgm:prSet presAssocID="{1F3E2674-0BAD-4D36-9325-0C420DC9EA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ABBAC-C78B-4081-9643-7AD26D4D22C5}" type="pres">
      <dgm:prSet presAssocID="{CF77421C-91E0-468F-B089-726FAD5F50DF}" presName="composite" presStyleCnt="0"/>
      <dgm:spPr/>
    </dgm:pt>
    <dgm:pt modelId="{0E519B51-33D8-4860-9A99-305F093E8E1E}" type="pres">
      <dgm:prSet presAssocID="{CF77421C-91E0-468F-B089-726FAD5F50DF}" presName="parentText" presStyleLbl="alignNode1" presStyleIdx="0" presStyleCnt="3" custLinFactNeighborX="-4324" custLinFactNeighborY="8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CD81A-DC64-4EA4-9CA2-D80ECD349DAF}" type="pres">
      <dgm:prSet presAssocID="{CF77421C-91E0-468F-B089-726FAD5F50D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E918D-8AF6-4AD1-9806-5168AC79411C}" type="pres">
      <dgm:prSet presAssocID="{C7AB65F6-35C3-4421-B2B4-C0DA0810B3E3}" presName="sp" presStyleCnt="0"/>
      <dgm:spPr/>
    </dgm:pt>
    <dgm:pt modelId="{8AB76683-1894-44AC-8BFE-D810BD1E9A1D}" type="pres">
      <dgm:prSet presAssocID="{183E5EC8-F607-4574-97E2-5AC24D32DFB3}" presName="composite" presStyleCnt="0"/>
      <dgm:spPr/>
    </dgm:pt>
    <dgm:pt modelId="{58E2C1CC-C1AF-4296-AD30-212DA8848A51}" type="pres">
      <dgm:prSet presAssocID="{183E5EC8-F607-4574-97E2-5AC24D32DFB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D3D18-F4CB-436D-96D9-BBB0BC359C65}" type="pres">
      <dgm:prSet presAssocID="{183E5EC8-F607-4574-97E2-5AC24D32DFB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3DEBB-FAB3-4A4F-8966-30824F2FFDC0}" type="pres">
      <dgm:prSet presAssocID="{530CA313-8C7B-458E-BB79-76E3720A0BCA}" presName="sp" presStyleCnt="0"/>
      <dgm:spPr/>
    </dgm:pt>
    <dgm:pt modelId="{F274644B-7DB2-42E2-A673-E18D4523FE26}" type="pres">
      <dgm:prSet presAssocID="{790C23E7-D112-46E4-84F5-97BF00300A6F}" presName="composite" presStyleCnt="0"/>
      <dgm:spPr/>
    </dgm:pt>
    <dgm:pt modelId="{E06A7A01-7668-449B-86DF-664C0B04F1B3}" type="pres">
      <dgm:prSet presAssocID="{790C23E7-D112-46E4-84F5-97BF00300A6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DF3C3-FC0C-4A2F-86EE-8BEA7CD5C54C}" type="pres">
      <dgm:prSet presAssocID="{790C23E7-D112-46E4-84F5-97BF00300A6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02976A-93A7-4F33-A553-99034EF9F8C3}" srcId="{183E5EC8-F607-4574-97E2-5AC24D32DFB3}" destId="{798D753E-CA6A-4E2D-A5B1-0E06249852D5}" srcOrd="0" destOrd="0" parTransId="{988D4359-8E94-4D1A-9B87-0C47FBBD73FC}" sibTransId="{B9721C77-99B1-4371-A85F-AF25861A03FD}"/>
    <dgm:cxn modelId="{86429AAC-E2C6-415D-B1BC-52AE627B0927}" type="presOf" srcId="{8EDFA5FC-A745-4C23-A91D-6EEF36F74733}" destId="{248DF3C3-FC0C-4A2F-86EE-8BEA7CD5C54C}" srcOrd="0" destOrd="1" presId="urn:microsoft.com/office/officeart/2005/8/layout/chevron2"/>
    <dgm:cxn modelId="{53584014-7A7B-408E-9603-36D0DE315F25}" srcId="{1F3E2674-0BAD-4D36-9325-0C420DC9EA71}" destId="{CF77421C-91E0-468F-B089-726FAD5F50DF}" srcOrd="0" destOrd="0" parTransId="{DB41D1C8-2A55-432C-9D4C-A1305E2F2577}" sibTransId="{C7AB65F6-35C3-4421-B2B4-C0DA0810B3E3}"/>
    <dgm:cxn modelId="{BEF54C50-134A-4630-82D7-7DE8F661E2BA}" srcId="{790C23E7-D112-46E4-84F5-97BF00300A6F}" destId="{7FB7CA41-0CEB-4007-B23C-2556AFB40FA5}" srcOrd="0" destOrd="0" parTransId="{73726AC0-0727-4390-9698-801C1FDBBAFA}" sibTransId="{771B4FDA-A2A5-4072-B964-90D72435B22F}"/>
    <dgm:cxn modelId="{6EB658A0-2CA0-4479-9D6B-C46A93D6BBE4}" srcId="{CF77421C-91E0-468F-B089-726FAD5F50DF}" destId="{58AEFC73-6818-44D3-A0D1-C6E1DE636A8D}" srcOrd="0" destOrd="0" parTransId="{3E7FDDF0-B587-45E1-8727-52A654C0650D}" sibTransId="{823D4D66-97BC-4C6E-915F-F09BB53D037F}"/>
    <dgm:cxn modelId="{2C89D528-D960-45B8-ABF5-735F72CE3BE9}" type="presOf" srcId="{790C23E7-D112-46E4-84F5-97BF00300A6F}" destId="{E06A7A01-7668-449B-86DF-664C0B04F1B3}" srcOrd="0" destOrd="0" presId="urn:microsoft.com/office/officeart/2005/8/layout/chevron2"/>
    <dgm:cxn modelId="{B3D20AC8-F9D9-4E5B-B042-A64FDEDB3967}" srcId="{1F3E2674-0BAD-4D36-9325-0C420DC9EA71}" destId="{183E5EC8-F607-4574-97E2-5AC24D32DFB3}" srcOrd="1" destOrd="0" parTransId="{6E60DF82-3BE1-45AB-8E00-637719129838}" sibTransId="{530CA313-8C7B-458E-BB79-76E3720A0BCA}"/>
    <dgm:cxn modelId="{377F8523-6E0A-4B25-AFC8-465FB07D46EC}" srcId="{1F3E2674-0BAD-4D36-9325-0C420DC9EA71}" destId="{790C23E7-D112-46E4-84F5-97BF00300A6F}" srcOrd="2" destOrd="0" parTransId="{485E0F34-DCC3-4C15-88A0-AE89DD729B5D}" sibTransId="{DBD453D4-CF76-41F5-97A9-5FEC63A57F3D}"/>
    <dgm:cxn modelId="{7CD46630-571D-4A3D-B000-643344F29440}" type="presOf" srcId="{798D753E-CA6A-4E2D-A5B1-0E06249852D5}" destId="{F49D3D18-F4CB-436D-96D9-BBB0BC359C65}" srcOrd="0" destOrd="0" presId="urn:microsoft.com/office/officeart/2005/8/layout/chevron2"/>
    <dgm:cxn modelId="{4175C63E-21EB-4B60-8173-F09CF23DD857}" type="presOf" srcId="{CF77421C-91E0-468F-B089-726FAD5F50DF}" destId="{0E519B51-33D8-4860-9A99-305F093E8E1E}" srcOrd="0" destOrd="0" presId="urn:microsoft.com/office/officeart/2005/8/layout/chevron2"/>
    <dgm:cxn modelId="{0754A68F-8D47-40CD-9DB5-96EDE408B21A}" srcId="{790C23E7-D112-46E4-84F5-97BF00300A6F}" destId="{8EDFA5FC-A745-4C23-A91D-6EEF36F74733}" srcOrd="1" destOrd="0" parTransId="{F76426E2-0572-46F9-B92D-81618CBDCB33}" sibTransId="{7B83C7CE-B700-4127-93B9-9DCF40EDFA93}"/>
    <dgm:cxn modelId="{3AE30C13-8C7A-47E0-A98D-22D531A913B5}" srcId="{790C23E7-D112-46E4-84F5-97BF00300A6F}" destId="{52035AE0-A925-488E-A1DD-2DB1ED891969}" srcOrd="2" destOrd="0" parTransId="{174E929E-E7E2-4F0E-AF52-B2E376412CBF}" sibTransId="{182D9499-1131-4A44-9D9A-3F47D6595440}"/>
    <dgm:cxn modelId="{3A9C9EFA-9397-4C43-8274-0F21C28F4C03}" type="presOf" srcId="{183E5EC8-F607-4574-97E2-5AC24D32DFB3}" destId="{58E2C1CC-C1AF-4296-AD30-212DA8848A51}" srcOrd="0" destOrd="0" presId="urn:microsoft.com/office/officeart/2005/8/layout/chevron2"/>
    <dgm:cxn modelId="{D680AB8A-8910-4622-9743-378BE818434A}" type="presOf" srcId="{7FB7CA41-0CEB-4007-B23C-2556AFB40FA5}" destId="{248DF3C3-FC0C-4A2F-86EE-8BEA7CD5C54C}" srcOrd="0" destOrd="0" presId="urn:microsoft.com/office/officeart/2005/8/layout/chevron2"/>
    <dgm:cxn modelId="{9C79886D-7232-464E-99BC-827917939104}" type="presOf" srcId="{52035AE0-A925-488E-A1DD-2DB1ED891969}" destId="{248DF3C3-FC0C-4A2F-86EE-8BEA7CD5C54C}" srcOrd="0" destOrd="2" presId="urn:microsoft.com/office/officeart/2005/8/layout/chevron2"/>
    <dgm:cxn modelId="{934BFC2C-4349-4436-A10E-1AFDAF3CF428}" type="presOf" srcId="{1F3E2674-0BAD-4D36-9325-0C420DC9EA71}" destId="{F8B70CC7-F2D5-4B67-8EEB-B94AE465D9BE}" srcOrd="0" destOrd="0" presId="urn:microsoft.com/office/officeart/2005/8/layout/chevron2"/>
    <dgm:cxn modelId="{A60F5401-DD2A-4E18-AE3A-165A65978B56}" type="presOf" srcId="{58AEFC73-6818-44D3-A0D1-C6E1DE636A8D}" destId="{4C9CD81A-DC64-4EA4-9CA2-D80ECD349DAF}" srcOrd="0" destOrd="0" presId="urn:microsoft.com/office/officeart/2005/8/layout/chevron2"/>
    <dgm:cxn modelId="{A3AC896C-AA66-453E-84AE-0B70FD62B41D}" type="presParOf" srcId="{F8B70CC7-F2D5-4B67-8EEB-B94AE465D9BE}" destId="{C3BABBAC-C78B-4081-9643-7AD26D4D22C5}" srcOrd="0" destOrd="0" presId="urn:microsoft.com/office/officeart/2005/8/layout/chevron2"/>
    <dgm:cxn modelId="{25411AEB-3A5A-47DC-8280-D54F8A68901C}" type="presParOf" srcId="{C3BABBAC-C78B-4081-9643-7AD26D4D22C5}" destId="{0E519B51-33D8-4860-9A99-305F093E8E1E}" srcOrd="0" destOrd="0" presId="urn:microsoft.com/office/officeart/2005/8/layout/chevron2"/>
    <dgm:cxn modelId="{4EAD618F-9012-4BBE-A2E5-3AE3172D3505}" type="presParOf" srcId="{C3BABBAC-C78B-4081-9643-7AD26D4D22C5}" destId="{4C9CD81A-DC64-4EA4-9CA2-D80ECD349DAF}" srcOrd="1" destOrd="0" presId="urn:microsoft.com/office/officeart/2005/8/layout/chevron2"/>
    <dgm:cxn modelId="{51312A91-D1AF-4BA5-9922-3EB64FDD053F}" type="presParOf" srcId="{F8B70CC7-F2D5-4B67-8EEB-B94AE465D9BE}" destId="{75BE918D-8AF6-4AD1-9806-5168AC79411C}" srcOrd="1" destOrd="0" presId="urn:microsoft.com/office/officeart/2005/8/layout/chevron2"/>
    <dgm:cxn modelId="{4C4B88D3-97E9-4E54-BA56-4C16B218A3F3}" type="presParOf" srcId="{F8B70CC7-F2D5-4B67-8EEB-B94AE465D9BE}" destId="{8AB76683-1894-44AC-8BFE-D810BD1E9A1D}" srcOrd="2" destOrd="0" presId="urn:microsoft.com/office/officeart/2005/8/layout/chevron2"/>
    <dgm:cxn modelId="{D0065B50-A8DA-4936-8E24-FD866DD81F26}" type="presParOf" srcId="{8AB76683-1894-44AC-8BFE-D810BD1E9A1D}" destId="{58E2C1CC-C1AF-4296-AD30-212DA8848A51}" srcOrd="0" destOrd="0" presId="urn:microsoft.com/office/officeart/2005/8/layout/chevron2"/>
    <dgm:cxn modelId="{FA711101-FD90-4E40-8FDE-9C6A0CE6F34D}" type="presParOf" srcId="{8AB76683-1894-44AC-8BFE-D810BD1E9A1D}" destId="{F49D3D18-F4CB-436D-96D9-BBB0BC359C65}" srcOrd="1" destOrd="0" presId="urn:microsoft.com/office/officeart/2005/8/layout/chevron2"/>
    <dgm:cxn modelId="{955A2090-9EC6-4D13-9EB2-6C91A83BD7D5}" type="presParOf" srcId="{F8B70CC7-F2D5-4B67-8EEB-B94AE465D9BE}" destId="{9443DEBB-FAB3-4A4F-8966-30824F2FFDC0}" srcOrd="3" destOrd="0" presId="urn:microsoft.com/office/officeart/2005/8/layout/chevron2"/>
    <dgm:cxn modelId="{4078B8AD-2421-408D-9DB3-6D60D10CCC0C}" type="presParOf" srcId="{F8B70CC7-F2D5-4B67-8EEB-B94AE465D9BE}" destId="{F274644B-7DB2-42E2-A673-E18D4523FE26}" srcOrd="4" destOrd="0" presId="urn:microsoft.com/office/officeart/2005/8/layout/chevron2"/>
    <dgm:cxn modelId="{A3C49DBA-AD85-4A4F-9541-2A5D8AB53D57}" type="presParOf" srcId="{F274644B-7DB2-42E2-A673-E18D4523FE26}" destId="{E06A7A01-7668-449B-86DF-664C0B04F1B3}" srcOrd="0" destOrd="0" presId="urn:microsoft.com/office/officeart/2005/8/layout/chevron2"/>
    <dgm:cxn modelId="{9109E3B2-5FAD-467A-9FB2-FE2BB73F3598}" type="presParOf" srcId="{F274644B-7DB2-42E2-A673-E18D4523FE26}" destId="{248DF3C3-FC0C-4A2F-86EE-8BEA7CD5C5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FFFFD7-5F7E-4FE2-9C8D-E87662196A2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191364-D68B-4BF6-8E94-FC9055D182E7}">
      <dgm:prSet phldrT="[Текст]" custT="1"/>
      <dgm:spPr/>
      <dgm:t>
        <a:bodyPr/>
        <a:lstStyle/>
        <a:p>
          <a:r>
            <a:rPr lang="ru-RU" sz="1800" dirty="0" smtClean="0"/>
            <a:t>Аутрич</a:t>
          </a:r>
        </a:p>
        <a:p>
          <a:r>
            <a:rPr lang="ru-RU" sz="1800" dirty="0" smtClean="0"/>
            <a:t>(</a:t>
          </a:r>
          <a:r>
            <a:rPr lang="ru-RU" sz="1600" dirty="0" smtClean="0"/>
            <a:t>работа на улице</a:t>
          </a:r>
          <a:r>
            <a:rPr lang="ru-RU" sz="1800" dirty="0" smtClean="0"/>
            <a:t>)</a:t>
          </a:r>
          <a:endParaRPr lang="ru-RU" sz="1800" dirty="0"/>
        </a:p>
      </dgm:t>
    </dgm:pt>
    <dgm:pt modelId="{3018D0CC-726B-451D-B2B2-89A8D3725F84}" type="parTrans" cxnId="{D1957A54-520C-4D68-A967-32FDB9B5CB1C}">
      <dgm:prSet/>
      <dgm:spPr/>
      <dgm:t>
        <a:bodyPr/>
        <a:lstStyle/>
        <a:p>
          <a:endParaRPr lang="ru-RU"/>
        </a:p>
      </dgm:t>
    </dgm:pt>
    <dgm:pt modelId="{19980540-6599-42CF-BA44-1746C0AF00A8}" type="sibTrans" cxnId="{D1957A54-520C-4D68-A967-32FDB9B5CB1C}">
      <dgm:prSet/>
      <dgm:spPr/>
      <dgm:t>
        <a:bodyPr/>
        <a:lstStyle/>
        <a:p>
          <a:endParaRPr lang="ru-RU"/>
        </a:p>
      </dgm:t>
    </dgm:pt>
    <dgm:pt modelId="{BA5414E3-668C-4258-AD51-00C0520DE684}">
      <dgm:prSet phldrT="[Текст]" custT="1"/>
      <dgm:spPr/>
      <dgm:t>
        <a:bodyPr/>
        <a:lstStyle/>
        <a:p>
          <a:r>
            <a:rPr lang="ru-RU" sz="1400" dirty="0" err="1"/>
            <a:t>Низкопороговая</a:t>
          </a:r>
          <a:r>
            <a:rPr lang="ru-RU" sz="900" dirty="0"/>
            <a:t> </a:t>
          </a:r>
          <a:r>
            <a:rPr lang="ru-RU" sz="1400" dirty="0"/>
            <a:t>программа</a:t>
          </a:r>
          <a:endParaRPr lang="ru-RU" sz="900" dirty="0"/>
        </a:p>
      </dgm:t>
    </dgm:pt>
    <dgm:pt modelId="{A1DB3AED-2445-4E07-9FD3-E76FE949F2D8}" type="parTrans" cxnId="{F1889407-65A1-4998-9840-800667A60DDB}">
      <dgm:prSet/>
      <dgm:spPr/>
      <dgm:t>
        <a:bodyPr/>
        <a:lstStyle/>
        <a:p>
          <a:endParaRPr lang="ru-RU"/>
        </a:p>
      </dgm:t>
    </dgm:pt>
    <dgm:pt modelId="{54FDC381-A6AA-424D-9AB4-A9426D428E46}" type="sibTrans" cxnId="{F1889407-65A1-4998-9840-800667A60DDB}">
      <dgm:prSet/>
      <dgm:spPr/>
      <dgm:t>
        <a:bodyPr/>
        <a:lstStyle/>
        <a:p>
          <a:endParaRPr lang="ru-RU"/>
        </a:p>
      </dgm:t>
    </dgm:pt>
    <dgm:pt modelId="{A03DF4FD-BC14-4B02-A9D1-DC8BBE4659C5}">
      <dgm:prSet phldrT="[Текст]" custT="1"/>
      <dgm:spPr/>
      <dgm:t>
        <a:bodyPr/>
        <a:lstStyle/>
        <a:p>
          <a:r>
            <a:rPr lang="ru-RU" sz="1800" dirty="0"/>
            <a:t>Реабилитация  </a:t>
          </a:r>
        </a:p>
      </dgm:t>
    </dgm:pt>
    <dgm:pt modelId="{E193DE38-EE99-4901-94FA-41B9CE1387EC}" type="parTrans" cxnId="{0CAF239B-6102-47C4-9B9A-3B652E217B58}">
      <dgm:prSet/>
      <dgm:spPr/>
      <dgm:t>
        <a:bodyPr/>
        <a:lstStyle/>
        <a:p>
          <a:endParaRPr lang="ru-RU"/>
        </a:p>
      </dgm:t>
    </dgm:pt>
    <dgm:pt modelId="{77CBC6AE-B858-4012-82F8-428ED913EFDC}" type="sibTrans" cxnId="{0CAF239B-6102-47C4-9B9A-3B652E217B58}">
      <dgm:prSet/>
      <dgm:spPr/>
      <dgm:t>
        <a:bodyPr/>
        <a:lstStyle/>
        <a:p>
          <a:endParaRPr lang="ru-RU"/>
        </a:p>
      </dgm:t>
    </dgm:pt>
    <dgm:pt modelId="{410352DC-47DE-499E-AF21-F75ECEFFF35B}">
      <dgm:prSet phldrT="[Текст]" custT="1"/>
      <dgm:spPr/>
      <dgm:t>
        <a:bodyPr/>
        <a:lstStyle/>
        <a:p>
          <a:r>
            <a:rPr lang="ru-RU" sz="1600" b="1" u="none" dirty="0" smtClean="0"/>
            <a:t>Лечение, обследование</a:t>
          </a:r>
        </a:p>
      </dgm:t>
    </dgm:pt>
    <dgm:pt modelId="{AE9728E0-7358-40DF-851F-2DE3713DBEB2}" type="parTrans" cxnId="{53C3C25C-A380-46BF-8A96-F4DAFA40726C}">
      <dgm:prSet/>
      <dgm:spPr/>
      <dgm:t>
        <a:bodyPr/>
        <a:lstStyle/>
        <a:p>
          <a:endParaRPr lang="ru-RU"/>
        </a:p>
      </dgm:t>
    </dgm:pt>
    <dgm:pt modelId="{F0EC4FF7-9D33-40A7-8C3B-FA793F56D337}" type="sibTrans" cxnId="{53C3C25C-A380-46BF-8A96-F4DAFA40726C}">
      <dgm:prSet/>
      <dgm:spPr/>
      <dgm:t>
        <a:bodyPr/>
        <a:lstStyle/>
        <a:p>
          <a:endParaRPr lang="ru-RU"/>
        </a:p>
      </dgm:t>
    </dgm:pt>
    <dgm:pt modelId="{F7690EE8-615C-4505-9119-C71FE669F873}">
      <dgm:prSet phldrT="[Текст]" custT="1"/>
      <dgm:spPr/>
      <dgm:t>
        <a:bodyPr/>
        <a:lstStyle/>
        <a:p>
          <a:r>
            <a:rPr lang="ru-RU" sz="1600" dirty="0" smtClean="0"/>
            <a:t>Психологическая, медицинская </a:t>
          </a:r>
          <a:r>
            <a:rPr lang="ru-RU" sz="1600" dirty="0"/>
            <a:t>и социальная поддержка</a:t>
          </a:r>
        </a:p>
      </dgm:t>
    </dgm:pt>
    <dgm:pt modelId="{12684368-6E65-4DE2-8DE4-8422167C55A1}" type="parTrans" cxnId="{DFA4B455-9E5F-42CB-B9F2-8C4342F28BB3}">
      <dgm:prSet/>
      <dgm:spPr/>
      <dgm:t>
        <a:bodyPr/>
        <a:lstStyle/>
        <a:p>
          <a:endParaRPr lang="ru-RU"/>
        </a:p>
      </dgm:t>
    </dgm:pt>
    <dgm:pt modelId="{2349AF7B-C3FA-49BC-A672-B7214E008E6C}" type="sibTrans" cxnId="{DFA4B455-9E5F-42CB-B9F2-8C4342F28BB3}">
      <dgm:prSet/>
      <dgm:spPr/>
      <dgm:t>
        <a:bodyPr/>
        <a:lstStyle/>
        <a:p>
          <a:endParaRPr lang="ru-RU"/>
        </a:p>
      </dgm:t>
    </dgm:pt>
    <dgm:pt modelId="{486EDF8A-89F0-40F9-BD94-8D5E68B49B68}">
      <dgm:prSet phldrT="[Текст]"/>
      <dgm:spPr/>
      <dgm:t>
        <a:bodyPr/>
        <a:lstStyle/>
        <a:p>
          <a:r>
            <a:rPr lang="ru-RU" dirty="0" smtClean="0"/>
            <a:t>Схема</a:t>
          </a:r>
          <a:endParaRPr lang="ru-RU" dirty="0"/>
        </a:p>
      </dgm:t>
    </dgm:pt>
    <dgm:pt modelId="{82EFE4CA-81EE-4FA7-9C8F-AC14FFC3E4C7}" type="parTrans" cxnId="{6EF6D8EA-03E1-4F87-9CEE-C93B65A926FA}">
      <dgm:prSet/>
      <dgm:spPr/>
      <dgm:t>
        <a:bodyPr/>
        <a:lstStyle/>
        <a:p>
          <a:endParaRPr lang="ru-RU"/>
        </a:p>
      </dgm:t>
    </dgm:pt>
    <dgm:pt modelId="{37CFB206-5A29-49F5-B726-00615A3F72F5}" type="sibTrans" cxnId="{6EF6D8EA-03E1-4F87-9CEE-C93B65A926FA}">
      <dgm:prSet/>
      <dgm:spPr/>
      <dgm:t>
        <a:bodyPr/>
        <a:lstStyle/>
        <a:p>
          <a:endParaRPr lang="ru-RU"/>
        </a:p>
      </dgm:t>
    </dgm:pt>
    <dgm:pt modelId="{CADB3667-DEE8-40F3-9FBE-033FFCE451F5}">
      <dgm:prSet phldrT="[Текст]"/>
      <dgm:spPr/>
      <dgm:t>
        <a:bodyPr/>
        <a:lstStyle/>
        <a:p>
          <a:r>
            <a:rPr lang="ru-RU" dirty="0" err="1" smtClean="0"/>
            <a:t>Сопров-ие</a:t>
          </a:r>
          <a:endParaRPr lang="ru-RU" dirty="0"/>
        </a:p>
      </dgm:t>
    </dgm:pt>
    <dgm:pt modelId="{430ED947-8E98-4919-83CC-C75248E560E9}" type="parTrans" cxnId="{8F6559C0-AC69-41CE-A749-3EF9C1952113}">
      <dgm:prSet/>
      <dgm:spPr/>
      <dgm:t>
        <a:bodyPr/>
        <a:lstStyle/>
        <a:p>
          <a:endParaRPr lang="ru-RU"/>
        </a:p>
      </dgm:t>
    </dgm:pt>
    <dgm:pt modelId="{67503D48-3217-4D12-ADE0-7024627879CA}" type="sibTrans" cxnId="{8F6559C0-AC69-41CE-A749-3EF9C1952113}">
      <dgm:prSet/>
      <dgm:spPr/>
      <dgm:t>
        <a:bodyPr/>
        <a:lstStyle/>
        <a:p>
          <a:endParaRPr lang="ru-RU"/>
        </a:p>
      </dgm:t>
    </dgm:pt>
    <dgm:pt modelId="{E4E204A1-8727-49CF-8CC4-2B03F6F6AA9F}" type="pres">
      <dgm:prSet presAssocID="{BEFFFFD7-5F7E-4FE2-9C8D-E87662196A2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B16C87-4B27-4E89-AFFF-AAFF00EAF0D8}" type="pres">
      <dgm:prSet presAssocID="{BEFFFFD7-5F7E-4FE2-9C8D-E87662196A2E}" presName="arrow" presStyleLbl="bgShp" presStyleIdx="0" presStyleCnt="1" custScaleX="111273" custLinFactNeighborX="-1141" custLinFactNeighborY="3716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FC457A9-17F3-49BA-A7A5-8562263F6DEC}" type="pres">
      <dgm:prSet presAssocID="{BEFFFFD7-5F7E-4FE2-9C8D-E87662196A2E}" presName="linearProcess" presStyleCnt="0"/>
      <dgm:spPr/>
    </dgm:pt>
    <dgm:pt modelId="{114CB64F-AC89-4D19-9A39-BEF7670B964D}" type="pres">
      <dgm:prSet presAssocID="{78191364-D68B-4BF6-8E94-FC9055D182E7}" presName="textNode" presStyleLbl="node1" presStyleIdx="0" presStyleCnt="7" custScaleX="182739" custScaleY="89849" custLinFactNeighborX="-121" custLinFactNeighborY="-31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214EB-C9A6-45F6-ACF8-7DA953F0CA84}" type="pres">
      <dgm:prSet presAssocID="{19980540-6599-42CF-BA44-1746C0AF00A8}" presName="sibTrans" presStyleCnt="0"/>
      <dgm:spPr/>
    </dgm:pt>
    <dgm:pt modelId="{39B1BF6F-EE52-44E9-A873-D07AA66A8A29}" type="pres">
      <dgm:prSet presAssocID="{BA5414E3-668C-4258-AD51-00C0520DE684}" presName="textNode" presStyleLbl="node1" presStyleIdx="1" presStyleCnt="7" custScaleX="177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82FC1-75C8-4371-8D9B-042E1A8BC85B}" type="pres">
      <dgm:prSet presAssocID="{54FDC381-A6AA-424D-9AB4-A9426D428E46}" presName="sibTrans" presStyleCnt="0"/>
      <dgm:spPr/>
    </dgm:pt>
    <dgm:pt modelId="{C5698138-639B-4AAF-854E-E02F5192484C}" type="pres">
      <dgm:prSet presAssocID="{410352DC-47DE-499E-AF21-F75ECEFFF35B}" presName="textNode" presStyleLbl="node1" presStyleIdx="2" presStyleCnt="7" custScaleX="284495" custScaleY="84454" custLinFactX="19222" custLinFactNeighborX="100000" custLinFactNeighborY="-3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7C755-A86B-45D4-9E37-FC2E928836DB}" type="pres">
      <dgm:prSet presAssocID="{F0EC4FF7-9D33-40A7-8C3B-FA793F56D337}" presName="sibTrans" presStyleCnt="0"/>
      <dgm:spPr/>
    </dgm:pt>
    <dgm:pt modelId="{9CE9031B-7E43-4A39-B39C-00FB1989643D}" type="pres">
      <dgm:prSet presAssocID="{A03DF4FD-BC14-4B02-A9D1-DC8BBE4659C5}" presName="textNode" presStyleLbl="node1" presStyleIdx="3" presStyleCnt="7" custScaleX="234710" custScaleY="103522" custLinFactX="78812" custLinFactNeighborX="100000" custLinFactNeighborY="1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948C5-EC84-4B78-86EB-2D76AD7A79C2}" type="pres">
      <dgm:prSet presAssocID="{77CBC6AE-B858-4012-82F8-428ED913EFDC}" presName="sibTrans" presStyleCnt="0"/>
      <dgm:spPr/>
    </dgm:pt>
    <dgm:pt modelId="{7FC287FE-462C-4207-8DC9-53DE88DAC855}" type="pres">
      <dgm:prSet presAssocID="{F7690EE8-615C-4505-9119-C71FE669F873}" presName="textNode" presStyleLbl="node1" presStyleIdx="4" presStyleCnt="7" custScaleX="220564" custScaleY="107737" custLinFactX="100000" custLinFactNeighborX="115911" custLinFactNeighborY="-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68F8A-CC12-40A0-9C8A-938872754FFF}" type="pres">
      <dgm:prSet presAssocID="{2349AF7B-C3FA-49BC-A672-B7214E008E6C}" presName="sibTrans" presStyleCnt="0"/>
      <dgm:spPr/>
    </dgm:pt>
    <dgm:pt modelId="{5AB4CD1E-B50D-4E4C-9B97-8D5B02BBEFBE}" type="pres">
      <dgm:prSet presAssocID="{486EDF8A-89F0-40F9-BD94-8D5E68B49B68}" presName="textNode" presStyleLbl="node1" presStyleIdx="5" presStyleCnt="7" custScaleX="132082" custScaleY="54563" custLinFactX="-909278" custLinFactNeighborX="-1000000" custLinFactNeighborY="38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661AE-1854-48DA-80A9-A0C912C27B49}" type="pres">
      <dgm:prSet presAssocID="{37CFB206-5A29-49F5-B726-00615A3F72F5}" presName="sibTrans" presStyleCnt="0"/>
      <dgm:spPr/>
    </dgm:pt>
    <dgm:pt modelId="{532051FC-7A8D-44A3-8F63-55572DBB09B1}" type="pres">
      <dgm:prSet presAssocID="{CADB3667-DEE8-40F3-9FBE-033FFCE451F5}" presName="textNode" presStyleLbl="node1" presStyleIdx="6" presStyleCnt="7" custScaleX="159167" custScaleY="45611" custLinFactX="-930896" custLinFactNeighborX="-1000000" custLinFactNeighborY="69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A4B455-9E5F-42CB-B9F2-8C4342F28BB3}" srcId="{BEFFFFD7-5F7E-4FE2-9C8D-E87662196A2E}" destId="{F7690EE8-615C-4505-9119-C71FE669F873}" srcOrd="4" destOrd="0" parTransId="{12684368-6E65-4DE2-8DE4-8422167C55A1}" sibTransId="{2349AF7B-C3FA-49BC-A672-B7214E008E6C}"/>
    <dgm:cxn modelId="{F1889407-65A1-4998-9840-800667A60DDB}" srcId="{BEFFFFD7-5F7E-4FE2-9C8D-E87662196A2E}" destId="{BA5414E3-668C-4258-AD51-00C0520DE684}" srcOrd="1" destOrd="0" parTransId="{A1DB3AED-2445-4E07-9FD3-E76FE949F2D8}" sibTransId="{54FDC381-A6AA-424D-9AB4-A9426D428E46}"/>
    <dgm:cxn modelId="{B88750E1-D612-4E02-8274-114551B18534}" type="presOf" srcId="{BA5414E3-668C-4258-AD51-00C0520DE684}" destId="{39B1BF6F-EE52-44E9-A873-D07AA66A8A29}" srcOrd="0" destOrd="0" presId="urn:microsoft.com/office/officeart/2005/8/layout/hProcess9"/>
    <dgm:cxn modelId="{64FC4215-1F4B-4657-8FA0-9FECC864E9EB}" type="presOf" srcId="{78191364-D68B-4BF6-8E94-FC9055D182E7}" destId="{114CB64F-AC89-4D19-9A39-BEF7670B964D}" srcOrd="0" destOrd="0" presId="urn:microsoft.com/office/officeart/2005/8/layout/hProcess9"/>
    <dgm:cxn modelId="{FC864AA6-7B72-4E95-A54F-B846AE87A0A0}" type="presOf" srcId="{486EDF8A-89F0-40F9-BD94-8D5E68B49B68}" destId="{5AB4CD1E-B50D-4E4C-9B97-8D5B02BBEFBE}" srcOrd="0" destOrd="0" presId="urn:microsoft.com/office/officeart/2005/8/layout/hProcess9"/>
    <dgm:cxn modelId="{152BBAC7-46E2-4D24-A338-F00946662583}" type="presOf" srcId="{A03DF4FD-BC14-4B02-A9D1-DC8BBE4659C5}" destId="{9CE9031B-7E43-4A39-B39C-00FB1989643D}" srcOrd="0" destOrd="0" presId="urn:microsoft.com/office/officeart/2005/8/layout/hProcess9"/>
    <dgm:cxn modelId="{CF505B31-DA06-4CB4-8157-B43F00E3987A}" type="presOf" srcId="{BEFFFFD7-5F7E-4FE2-9C8D-E87662196A2E}" destId="{E4E204A1-8727-49CF-8CC4-2B03F6F6AA9F}" srcOrd="0" destOrd="0" presId="urn:microsoft.com/office/officeart/2005/8/layout/hProcess9"/>
    <dgm:cxn modelId="{6EF6D8EA-03E1-4F87-9CEE-C93B65A926FA}" srcId="{BEFFFFD7-5F7E-4FE2-9C8D-E87662196A2E}" destId="{486EDF8A-89F0-40F9-BD94-8D5E68B49B68}" srcOrd="5" destOrd="0" parTransId="{82EFE4CA-81EE-4FA7-9C8F-AC14FFC3E4C7}" sibTransId="{37CFB206-5A29-49F5-B726-00615A3F72F5}"/>
    <dgm:cxn modelId="{8F6559C0-AC69-41CE-A749-3EF9C1952113}" srcId="{BEFFFFD7-5F7E-4FE2-9C8D-E87662196A2E}" destId="{CADB3667-DEE8-40F3-9FBE-033FFCE451F5}" srcOrd="6" destOrd="0" parTransId="{430ED947-8E98-4919-83CC-C75248E560E9}" sibTransId="{67503D48-3217-4D12-ADE0-7024627879CA}"/>
    <dgm:cxn modelId="{53C3C25C-A380-46BF-8A96-F4DAFA40726C}" srcId="{BEFFFFD7-5F7E-4FE2-9C8D-E87662196A2E}" destId="{410352DC-47DE-499E-AF21-F75ECEFFF35B}" srcOrd="2" destOrd="0" parTransId="{AE9728E0-7358-40DF-851F-2DE3713DBEB2}" sibTransId="{F0EC4FF7-9D33-40A7-8C3B-FA793F56D337}"/>
    <dgm:cxn modelId="{BA66B71F-B8F5-4A9D-B640-192B6FC88E26}" type="presOf" srcId="{F7690EE8-615C-4505-9119-C71FE669F873}" destId="{7FC287FE-462C-4207-8DC9-53DE88DAC855}" srcOrd="0" destOrd="0" presId="urn:microsoft.com/office/officeart/2005/8/layout/hProcess9"/>
    <dgm:cxn modelId="{24A111F1-FFB4-49CD-8CBF-E1A4799DB3DC}" type="presOf" srcId="{CADB3667-DEE8-40F3-9FBE-033FFCE451F5}" destId="{532051FC-7A8D-44A3-8F63-55572DBB09B1}" srcOrd="0" destOrd="0" presId="urn:microsoft.com/office/officeart/2005/8/layout/hProcess9"/>
    <dgm:cxn modelId="{D1957A54-520C-4D68-A967-32FDB9B5CB1C}" srcId="{BEFFFFD7-5F7E-4FE2-9C8D-E87662196A2E}" destId="{78191364-D68B-4BF6-8E94-FC9055D182E7}" srcOrd="0" destOrd="0" parTransId="{3018D0CC-726B-451D-B2B2-89A8D3725F84}" sibTransId="{19980540-6599-42CF-BA44-1746C0AF00A8}"/>
    <dgm:cxn modelId="{0CAF239B-6102-47C4-9B9A-3B652E217B58}" srcId="{BEFFFFD7-5F7E-4FE2-9C8D-E87662196A2E}" destId="{A03DF4FD-BC14-4B02-A9D1-DC8BBE4659C5}" srcOrd="3" destOrd="0" parTransId="{E193DE38-EE99-4901-94FA-41B9CE1387EC}" sibTransId="{77CBC6AE-B858-4012-82F8-428ED913EFDC}"/>
    <dgm:cxn modelId="{B5950B07-6FD8-4920-9A08-B8E2AADB54C8}" type="presOf" srcId="{410352DC-47DE-499E-AF21-F75ECEFFF35B}" destId="{C5698138-639B-4AAF-854E-E02F5192484C}" srcOrd="0" destOrd="0" presId="urn:microsoft.com/office/officeart/2005/8/layout/hProcess9"/>
    <dgm:cxn modelId="{DA795F44-6364-44B6-9329-BD8F0EAB6F59}" type="presParOf" srcId="{E4E204A1-8727-49CF-8CC4-2B03F6F6AA9F}" destId="{04B16C87-4B27-4E89-AFFF-AAFF00EAF0D8}" srcOrd="0" destOrd="0" presId="urn:microsoft.com/office/officeart/2005/8/layout/hProcess9"/>
    <dgm:cxn modelId="{4C0043F3-4343-4EE2-90E5-2B8D37821312}" type="presParOf" srcId="{E4E204A1-8727-49CF-8CC4-2B03F6F6AA9F}" destId="{FFC457A9-17F3-49BA-A7A5-8562263F6DEC}" srcOrd="1" destOrd="0" presId="urn:microsoft.com/office/officeart/2005/8/layout/hProcess9"/>
    <dgm:cxn modelId="{FA540597-CE0E-4010-895D-3CF315E07701}" type="presParOf" srcId="{FFC457A9-17F3-49BA-A7A5-8562263F6DEC}" destId="{114CB64F-AC89-4D19-9A39-BEF7670B964D}" srcOrd="0" destOrd="0" presId="urn:microsoft.com/office/officeart/2005/8/layout/hProcess9"/>
    <dgm:cxn modelId="{1A7ED566-95F7-4D1B-9A72-CDE9ED6A7274}" type="presParOf" srcId="{FFC457A9-17F3-49BA-A7A5-8562263F6DEC}" destId="{BC6214EB-C9A6-45F6-ACF8-7DA953F0CA84}" srcOrd="1" destOrd="0" presId="urn:microsoft.com/office/officeart/2005/8/layout/hProcess9"/>
    <dgm:cxn modelId="{1DEE3BF1-AC91-424E-B218-DD4C74CF3552}" type="presParOf" srcId="{FFC457A9-17F3-49BA-A7A5-8562263F6DEC}" destId="{39B1BF6F-EE52-44E9-A873-D07AA66A8A29}" srcOrd="2" destOrd="0" presId="urn:microsoft.com/office/officeart/2005/8/layout/hProcess9"/>
    <dgm:cxn modelId="{4699DF98-8B99-447C-9AA5-E870C38F237D}" type="presParOf" srcId="{FFC457A9-17F3-49BA-A7A5-8562263F6DEC}" destId="{23982FC1-75C8-4371-8D9B-042E1A8BC85B}" srcOrd="3" destOrd="0" presId="urn:microsoft.com/office/officeart/2005/8/layout/hProcess9"/>
    <dgm:cxn modelId="{E1013CF1-010B-4F75-AE6C-48B6A243785D}" type="presParOf" srcId="{FFC457A9-17F3-49BA-A7A5-8562263F6DEC}" destId="{C5698138-639B-4AAF-854E-E02F5192484C}" srcOrd="4" destOrd="0" presId="urn:microsoft.com/office/officeart/2005/8/layout/hProcess9"/>
    <dgm:cxn modelId="{8ED54A87-353D-4296-B893-64C1CDC3EA71}" type="presParOf" srcId="{FFC457A9-17F3-49BA-A7A5-8562263F6DEC}" destId="{3B87C755-A86B-45D4-9E37-FC2E928836DB}" srcOrd="5" destOrd="0" presId="urn:microsoft.com/office/officeart/2005/8/layout/hProcess9"/>
    <dgm:cxn modelId="{204143E5-62D9-48F5-8C30-B67D340F868C}" type="presParOf" srcId="{FFC457A9-17F3-49BA-A7A5-8562263F6DEC}" destId="{9CE9031B-7E43-4A39-B39C-00FB1989643D}" srcOrd="6" destOrd="0" presId="urn:microsoft.com/office/officeart/2005/8/layout/hProcess9"/>
    <dgm:cxn modelId="{6F7D09D8-AE82-4B0E-A2ED-D7DCF1D279DE}" type="presParOf" srcId="{FFC457A9-17F3-49BA-A7A5-8562263F6DEC}" destId="{FA8948C5-EC84-4B78-86EB-2D76AD7A79C2}" srcOrd="7" destOrd="0" presId="urn:microsoft.com/office/officeart/2005/8/layout/hProcess9"/>
    <dgm:cxn modelId="{97074EF4-383D-4C03-8B48-605D01D4A155}" type="presParOf" srcId="{FFC457A9-17F3-49BA-A7A5-8562263F6DEC}" destId="{7FC287FE-462C-4207-8DC9-53DE88DAC855}" srcOrd="8" destOrd="0" presId="urn:microsoft.com/office/officeart/2005/8/layout/hProcess9"/>
    <dgm:cxn modelId="{EF04C7C4-7C81-4587-854E-3AD4D4828277}" type="presParOf" srcId="{FFC457A9-17F3-49BA-A7A5-8562263F6DEC}" destId="{17868F8A-CC12-40A0-9C8A-938872754FFF}" srcOrd="9" destOrd="0" presId="urn:microsoft.com/office/officeart/2005/8/layout/hProcess9"/>
    <dgm:cxn modelId="{6472D6B7-9950-41DC-B333-027FBD5CE435}" type="presParOf" srcId="{FFC457A9-17F3-49BA-A7A5-8562263F6DEC}" destId="{5AB4CD1E-B50D-4E4C-9B97-8D5B02BBEFBE}" srcOrd="10" destOrd="0" presId="urn:microsoft.com/office/officeart/2005/8/layout/hProcess9"/>
    <dgm:cxn modelId="{68B03414-6336-48F6-98C5-B2725E22C18C}" type="presParOf" srcId="{FFC457A9-17F3-49BA-A7A5-8562263F6DEC}" destId="{796661AE-1854-48DA-80A9-A0C912C27B49}" srcOrd="11" destOrd="0" presId="urn:microsoft.com/office/officeart/2005/8/layout/hProcess9"/>
    <dgm:cxn modelId="{C2C4BFD7-466E-4D23-9161-AF904AD8B2C0}" type="presParOf" srcId="{FFC457A9-17F3-49BA-A7A5-8562263F6DEC}" destId="{532051FC-7A8D-44A3-8F63-55572DBB09B1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493A82-B93E-4256-A747-2566BE4B1C9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0FDED1-1177-4B35-A033-D2C16B645877}">
      <dgm:prSet phldrT="[Текст]"/>
      <dgm:spPr/>
      <dgm:t>
        <a:bodyPr/>
        <a:lstStyle/>
        <a:p>
          <a:r>
            <a:rPr lang="ru-RU" dirty="0" smtClean="0"/>
            <a:t>Обучение </a:t>
          </a:r>
          <a:endParaRPr lang="ru-RU" dirty="0"/>
        </a:p>
      </dgm:t>
    </dgm:pt>
    <dgm:pt modelId="{6E256CBE-C253-4D96-84BA-1CCB2286C4E9}" type="parTrans" cxnId="{01308137-679C-484B-AB9C-CD1085C3F49B}">
      <dgm:prSet/>
      <dgm:spPr/>
      <dgm:t>
        <a:bodyPr/>
        <a:lstStyle/>
        <a:p>
          <a:endParaRPr lang="ru-RU"/>
        </a:p>
      </dgm:t>
    </dgm:pt>
    <dgm:pt modelId="{683B1A3E-3EFE-4D68-8893-CB6E40F9E82C}" type="sibTrans" cxnId="{01308137-679C-484B-AB9C-CD1085C3F49B}">
      <dgm:prSet/>
      <dgm:spPr/>
      <dgm:t>
        <a:bodyPr/>
        <a:lstStyle/>
        <a:p>
          <a:endParaRPr lang="ru-RU"/>
        </a:p>
      </dgm:t>
    </dgm:pt>
    <dgm:pt modelId="{7DE2BDE9-0CE6-4CC4-B4C6-8C9D04D1745A}">
      <dgm:prSet phldrT="[Текст]" custT="1"/>
      <dgm:spPr>
        <a:scene3d>
          <a:camera prst="orthographicFront"/>
          <a:lightRig rig="threePt" dir="t"/>
        </a:scene3d>
        <a:sp3d contourW="31750">
          <a:bevelB w="31750"/>
        </a:sp3d>
      </dgm:spPr>
      <dgm:t>
        <a:bodyPr/>
        <a:lstStyle/>
        <a:p>
          <a:r>
            <a:rPr lang="ru-RU" sz="1800" b="1" dirty="0" smtClean="0"/>
            <a:t>Специалистов</a:t>
          </a:r>
          <a:endParaRPr lang="ru-RU" sz="1800" b="1" dirty="0"/>
        </a:p>
      </dgm:t>
    </dgm:pt>
    <dgm:pt modelId="{28FBB8A6-E8DF-4991-B607-8386F7CCF649}" type="parTrans" cxnId="{45C6DA1C-6DD7-4C6D-880A-A46A738C3BBF}">
      <dgm:prSet/>
      <dgm:spPr/>
      <dgm:t>
        <a:bodyPr/>
        <a:lstStyle/>
        <a:p>
          <a:endParaRPr lang="ru-RU"/>
        </a:p>
      </dgm:t>
    </dgm:pt>
    <dgm:pt modelId="{BC17BD5A-5BA4-43FD-B23C-1782607A2C51}" type="sibTrans" cxnId="{45C6DA1C-6DD7-4C6D-880A-A46A738C3BBF}">
      <dgm:prSet/>
      <dgm:spPr/>
      <dgm:t>
        <a:bodyPr/>
        <a:lstStyle/>
        <a:p>
          <a:endParaRPr lang="ru-RU"/>
        </a:p>
      </dgm:t>
    </dgm:pt>
    <dgm:pt modelId="{63848769-02A7-4F23-9375-9C3E8C61C8DD}">
      <dgm:prSet phldrT="[Текст]"/>
      <dgm:spPr>
        <a:scene3d>
          <a:camera prst="orthographicFront"/>
          <a:lightRig rig="threePt" dir="t"/>
        </a:scene3d>
        <a:sp3d contourW="31750">
          <a:bevelB w="31750"/>
        </a:sp3d>
      </dgm:spPr>
      <dgm:t>
        <a:bodyPr/>
        <a:lstStyle/>
        <a:p>
          <a:r>
            <a:rPr lang="ru-RU" sz="1500" b="1" dirty="0" smtClean="0"/>
            <a:t>Потребителей ПАВ</a:t>
          </a:r>
          <a:endParaRPr lang="ru-RU" sz="1500" b="1" dirty="0"/>
        </a:p>
      </dgm:t>
    </dgm:pt>
    <dgm:pt modelId="{4F588F04-F769-4084-8E80-FBE02B7CC80D}" type="parTrans" cxnId="{24F343A9-F62A-4E3A-872F-9FAE5720DBA8}">
      <dgm:prSet/>
      <dgm:spPr/>
      <dgm:t>
        <a:bodyPr/>
        <a:lstStyle/>
        <a:p>
          <a:endParaRPr lang="ru-RU"/>
        </a:p>
      </dgm:t>
    </dgm:pt>
    <dgm:pt modelId="{28860227-1170-4B46-A60F-CC4AB2E59235}" type="sibTrans" cxnId="{24F343A9-F62A-4E3A-872F-9FAE5720DBA8}">
      <dgm:prSet/>
      <dgm:spPr/>
      <dgm:t>
        <a:bodyPr/>
        <a:lstStyle/>
        <a:p>
          <a:endParaRPr lang="ru-RU"/>
        </a:p>
      </dgm:t>
    </dgm:pt>
    <dgm:pt modelId="{43C09465-9C3A-46FB-9FBB-480CDAEA2AEA}">
      <dgm:prSet phldrT="[Текст]"/>
      <dgm:spPr/>
      <dgm:t>
        <a:bodyPr/>
        <a:lstStyle/>
        <a:p>
          <a:r>
            <a:rPr lang="ru-RU" dirty="0" smtClean="0"/>
            <a:t>Сопровождение</a:t>
          </a:r>
          <a:endParaRPr lang="ru-RU" dirty="0"/>
        </a:p>
      </dgm:t>
    </dgm:pt>
    <dgm:pt modelId="{2A31B2B2-4B61-4D14-B8FA-09E25B976313}" type="parTrans" cxnId="{1CF2C24A-78F6-455D-8872-089138A43663}">
      <dgm:prSet/>
      <dgm:spPr/>
      <dgm:t>
        <a:bodyPr/>
        <a:lstStyle/>
        <a:p>
          <a:endParaRPr lang="ru-RU"/>
        </a:p>
      </dgm:t>
    </dgm:pt>
    <dgm:pt modelId="{78924D9E-A685-4AD9-A643-A603811368AF}" type="sibTrans" cxnId="{1CF2C24A-78F6-455D-8872-089138A43663}">
      <dgm:prSet/>
      <dgm:spPr/>
      <dgm:t>
        <a:bodyPr/>
        <a:lstStyle/>
        <a:p>
          <a:endParaRPr lang="ru-RU"/>
        </a:p>
      </dgm:t>
    </dgm:pt>
    <dgm:pt modelId="{5130449C-1244-4F63-BB9A-5697428A3FAE}">
      <dgm:prSet phldrT="[Текст]"/>
      <dgm:spPr>
        <a:scene3d>
          <a:camera prst="orthographicFront"/>
          <a:lightRig rig="threePt" dir="t"/>
        </a:scene3d>
        <a:sp3d contourW="31750"/>
      </dgm:spPr>
      <dgm:t>
        <a:bodyPr/>
        <a:lstStyle/>
        <a:p>
          <a:r>
            <a:rPr lang="ru-RU" dirty="0" err="1" smtClean="0"/>
            <a:t>Созависимых</a:t>
          </a:r>
          <a:endParaRPr lang="ru-RU" dirty="0"/>
        </a:p>
      </dgm:t>
    </dgm:pt>
    <dgm:pt modelId="{6ABB7658-64D8-49FC-8752-7C3CF55FD231}" type="parTrans" cxnId="{119C7D2C-89A3-46AA-BCA7-53AD93744E9C}">
      <dgm:prSet/>
      <dgm:spPr/>
      <dgm:t>
        <a:bodyPr/>
        <a:lstStyle/>
        <a:p>
          <a:endParaRPr lang="ru-RU"/>
        </a:p>
      </dgm:t>
    </dgm:pt>
    <dgm:pt modelId="{C3C7CF34-72DA-4918-B2FD-C9E78234434D}" type="sibTrans" cxnId="{119C7D2C-89A3-46AA-BCA7-53AD93744E9C}">
      <dgm:prSet/>
      <dgm:spPr/>
      <dgm:t>
        <a:bodyPr/>
        <a:lstStyle/>
        <a:p>
          <a:endParaRPr lang="ru-RU"/>
        </a:p>
      </dgm:t>
    </dgm:pt>
    <dgm:pt modelId="{0277CD90-6B7F-4C24-816B-8E864BE493B4}">
      <dgm:prSet phldrT="[Текст]"/>
      <dgm:spPr>
        <a:scene3d>
          <a:camera prst="orthographicFront"/>
          <a:lightRig rig="threePt" dir="t"/>
        </a:scene3d>
        <a:sp3d contourW="31750"/>
      </dgm:spPr>
      <dgm:t>
        <a:bodyPr/>
        <a:lstStyle/>
        <a:p>
          <a:r>
            <a:rPr lang="ru-RU" dirty="0" smtClean="0"/>
            <a:t>Детей потребителей </a:t>
          </a:r>
          <a:endParaRPr lang="ru-RU" dirty="0"/>
        </a:p>
      </dgm:t>
    </dgm:pt>
    <dgm:pt modelId="{BCE1CEEB-8C52-448D-B145-95098B02EFED}" type="parTrans" cxnId="{0C263C7C-7C1F-47AE-BEE2-A9EE23CBA74A}">
      <dgm:prSet/>
      <dgm:spPr/>
      <dgm:t>
        <a:bodyPr/>
        <a:lstStyle/>
        <a:p>
          <a:endParaRPr lang="ru-RU"/>
        </a:p>
      </dgm:t>
    </dgm:pt>
    <dgm:pt modelId="{4BEDFA9E-ABD9-4F0E-B27A-1F7AA18817AF}" type="sibTrans" cxnId="{0C263C7C-7C1F-47AE-BEE2-A9EE23CBA74A}">
      <dgm:prSet/>
      <dgm:spPr/>
      <dgm:t>
        <a:bodyPr/>
        <a:lstStyle/>
        <a:p>
          <a:endParaRPr lang="ru-RU"/>
        </a:p>
      </dgm:t>
    </dgm:pt>
    <dgm:pt modelId="{48741AA7-101E-4D2A-983A-862FA9783831}" type="pres">
      <dgm:prSet presAssocID="{62493A82-B93E-4256-A747-2566BE4B1C9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002AE0-2182-4CC4-982E-D5103038DAA2}" type="pres">
      <dgm:prSet presAssocID="{BA0FDED1-1177-4B35-A033-D2C16B645877}" presName="linNode" presStyleCnt="0"/>
      <dgm:spPr/>
    </dgm:pt>
    <dgm:pt modelId="{C73DF6A7-AADA-45CF-9EED-0D8E1A8DF98F}" type="pres">
      <dgm:prSet presAssocID="{BA0FDED1-1177-4B35-A033-D2C16B64587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55CB6-D2A1-4ED8-B2D6-EACDE9AA49D1}" type="pres">
      <dgm:prSet presAssocID="{BA0FDED1-1177-4B35-A033-D2C16B64587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BD638-0B55-4E3D-9953-C477FC37A4E7}" type="pres">
      <dgm:prSet presAssocID="{683B1A3E-3EFE-4D68-8893-CB6E40F9E82C}" presName="spacing" presStyleCnt="0"/>
      <dgm:spPr/>
    </dgm:pt>
    <dgm:pt modelId="{BD88F5A5-C7C0-46EF-833C-9D4AFE6C16B9}" type="pres">
      <dgm:prSet presAssocID="{43C09465-9C3A-46FB-9FBB-480CDAEA2AEA}" presName="linNode" presStyleCnt="0"/>
      <dgm:spPr/>
    </dgm:pt>
    <dgm:pt modelId="{C45A024B-8460-41FA-9B42-1CCFA6A7D237}" type="pres">
      <dgm:prSet presAssocID="{43C09465-9C3A-46FB-9FBB-480CDAEA2AE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AB1B6-0794-4480-9226-0A9A3458FCDD}" type="pres">
      <dgm:prSet presAssocID="{43C09465-9C3A-46FB-9FBB-480CDAEA2AE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F2C24A-78F6-455D-8872-089138A43663}" srcId="{62493A82-B93E-4256-A747-2566BE4B1C9A}" destId="{43C09465-9C3A-46FB-9FBB-480CDAEA2AEA}" srcOrd="1" destOrd="0" parTransId="{2A31B2B2-4B61-4D14-B8FA-09E25B976313}" sibTransId="{78924D9E-A685-4AD9-A643-A603811368AF}"/>
    <dgm:cxn modelId="{F6E496AD-EE43-41C1-8F6A-9BF963F8086B}" type="presOf" srcId="{0277CD90-6B7F-4C24-816B-8E864BE493B4}" destId="{B73AB1B6-0794-4480-9226-0A9A3458FCDD}" srcOrd="0" destOrd="1" presId="urn:microsoft.com/office/officeart/2005/8/layout/vList6"/>
    <dgm:cxn modelId="{45C6DA1C-6DD7-4C6D-880A-A46A738C3BBF}" srcId="{BA0FDED1-1177-4B35-A033-D2C16B645877}" destId="{7DE2BDE9-0CE6-4CC4-B4C6-8C9D04D1745A}" srcOrd="0" destOrd="0" parTransId="{28FBB8A6-E8DF-4991-B607-8386F7CCF649}" sibTransId="{BC17BD5A-5BA4-43FD-B23C-1782607A2C51}"/>
    <dgm:cxn modelId="{01308137-679C-484B-AB9C-CD1085C3F49B}" srcId="{62493A82-B93E-4256-A747-2566BE4B1C9A}" destId="{BA0FDED1-1177-4B35-A033-D2C16B645877}" srcOrd="0" destOrd="0" parTransId="{6E256CBE-C253-4D96-84BA-1CCB2286C4E9}" sibTransId="{683B1A3E-3EFE-4D68-8893-CB6E40F9E82C}"/>
    <dgm:cxn modelId="{0C263C7C-7C1F-47AE-BEE2-A9EE23CBA74A}" srcId="{43C09465-9C3A-46FB-9FBB-480CDAEA2AEA}" destId="{0277CD90-6B7F-4C24-816B-8E864BE493B4}" srcOrd="1" destOrd="0" parTransId="{BCE1CEEB-8C52-448D-B145-95098B02EFED}" sibTransId="{4BEDFA9E-ABD9-4F0E-B27A-1F7AA18817AF}"/>
    <dgm:cxn modelId="{119C7D2C-89A3-46AA-BCA7-53AD93744E9C}" srcId="{43C09465-9C3A-46FB-9FBB-480CDAEA2AEA}" destId="{5130449C-1244-4F63-BB9A-5697428A3FAE}" srcOrd="0" destOrd="0" parTransId="{6ABB7658-64D8-49FC-8752-7C3CF55FD231}" sibTransId="{C3C7CF34-72DA-4918-B2FD-C9E78234434D}"/>
    <dgm:cxn modelId="{0F592B60-F155-4C16-959A-6E90CBA55643}" type="presOf" srcId="{BA0FDED1-1177-4B35-A033-D2C16B645877}" destId="{C73DF6A7-AADA-45CF-9EED-0D8E1A8DF98F}" srcOrd="0" destOrd="0" presId="urn:microsoft.com/office/officeart/2005/8/layout/vList6"/>
    <dgm:cxn modelId="{24F343A9-F62A-4E3A-872F-9FAE5720DBA8}" srcId="{BA0FDED1-1177-4B35-A033-D2C16B645877}" destId="{63848769-02A7-4F23-9375-9C3E8C61C8DD}" srcOrd="1" destOrd="0" parTransId="{4F588F04-F769-4084-8E80-FBE02B7CC80D}" sibTransId="{28860227-1170-4B46-A60F-CC4AB2E59235}"/>
    <dgm:cxn modelId="{32031AD4-A171-4BE4-9E68-7E8CFC3CC5D0}" type="presOf" srcId="{62493A82-B93E-4256-A747-2566BE4B1C9A}" destId="{48741AA7-101E-4D2A-983A-862FA9783831}" srcOrd="0" destOrd="0" presId="urn:microsoft.com/office/officeart/2005/8/layout/vList6"/>
    <dgm:cxn modelId="{9B479450-67F7-4B07-A072-CEADBB266EE3}" type="presOf" srcId="{7DE2BDE9-0CE6-4CC4-B4C6-8C9D04D1745A}" destId="{6C455CB6-D2A1-4ED8-B2D6-EACDE9AA49D1}" srcOrd="0" destOrd="0" presId="urn:microsoft.com/office/officeart/2005/8/layout/vList6"/>
    <dgm:cxn modelId="{C500D3B2-D7C5-45D4-B69D-7D9EC0A2A1E4}" type="presOf" srcId="{5130449C-1244-4F63-BB9A-5697428A3FAE}" destId="{B73AB1B6-0794-4480-9226-0A9A3458FCDD}" srcOrd="0" destOrd="0" presId="urn:microsoft.com/office/officeart/2005/8/layout/vList6"/>
    <dgm:cxn modelId="{1E9E647E-CCDD-42ED-B3EB-FD54140681AB}" type="presOf" srcId="{63848769-02A7-4F23-9375-9C3E8C61C8DD}" destId="{6C455CB6-D2A1-4ED8-B2D6-EACDE9AA49D1}" srcOrd="0" destOrd="1" presId="urn:microsoft.com/office/officeart/2005/8/layout/vList6"/>
    <dgm:cxn modelId="{F8C37F98-6AA1-4EB2-9F19-872F64B41ACD}" type="presOf" srcId="{43C09465-9C3A-46FB-9FBB-480CDAEA2AEA}" destId="{C45A024B-8460-41FA-9B42-1CCFA6A7D237}" srcOrd="0" destOrd="0" presId="urn:microsoft.com/office/officeart/2005/8/layout/vList6"/>
    <dgm:cxn modelId="{98699B61-4356-4A57-AF20-138B63DFABF1}" type="presParOf" srcId="{48741AA7-101E-4D2A-983A-862FA9783831}" destId="{3A002AE0-2182-4CC4-982E-D5103038DAA2}" srcOrd="0" destOrd="0" presId="urn:microsoft.com/office/officeart/2005/8/layout/vList6"/>
    <dgm:cxn modelId="{001D29BD-3C06-42D3-881B-9450A8875AE6}" type="presParOf" srcId="{3A002AE0-2182-4CC4-982E-D5103038DAA2}" destId="{C73DF6A7-AADA-45CF-9EED-0D8E1A8DF98F}" srcOrd="0" destOrd="0" presId="urn:microsoft.com/office/officeart/2005/8/layout/vList6"/>
    <dgm:cxn modelId="{EDC652FF-CC08-4A27-955F-A89BCEA3210F}" type="presParOf" srcId="{3A002AE0-2182-4CC4-982E-D5103038DAA2}" destId="{6C455CB6-D2A1-4ED8-B2D6-EACDE9AA49D1}" srcOrd="1" destOrd="0" presId="urn:microsoft.com/office/officeart/2005/8/layout/vList6"/>
    <dgm:cxn modelId="{6810B094-0416-467A-8B3E-23E143019F01}" type="presParOf" srcId="{48741AA7-101E-4D2A-983A-862FA9783831}" destId="{230BD638-0B55-4E3D-9953-C477FC37A4E7}" srcOrd="1" destOrd="0" presId="urn:microsoft.com/office/officeart/2005/8/layout/vList6"/>
    <dgm:cxn modelId="{AB1585B0-DB97-4D5B-8EC4-93D1885C38D7}" type="presParOf" srcId="{48741AA7-101E-4D2A-983A-862FA9783831}" destId="{BD88F5A5-C7C0-46EF-833C-9D4AFE6C16B9}" srcOrd="2" destOrd="0" presId="urn:microsoft.com/office/officeart/2005/8/layout/vList6"/>
    <dgm:cxn modelId="{1C541BBB-9A72-4F8B-B821-C7C01673B1B0}" type="presParOf" srcId="{BD88F5A5-C7C0-46EF-833C-9D4AFE6C16B9}" destId="{C45A024B-8460-41FA-9B42-1CCFA6A7D237}" srcOrd="0" destOrd="0" presId="urn:microsoft.com/office/officeart/2005/8/layout/vList6"/>
    <dgm:cxn modelId="{380303D8-8CE1-428F-8B42-871244EE9844}" type="presParOf" srcId="{BD88F5A5-C7C0-46EF-833C-9D4AFE6C16B9}" destId="{B73AB1B6-0794-4480-9226-0A9A3458FC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225F84-F447-45C9-A9BB-2F36C8B3E504}">
      <dsp:nvSpPr>
        <dsp:cNvPr id="0" name=""/>
        <dsp:cNvSpPr/>
      </dsp:nvSpPr>
      <dsp:spPr>
        <a:xfrm>
          <a:off x="1702232" y="0"/>
          <a:ext cx="6049887" cy="604988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DC7CB9-76F1-46D0-B9AF-37EAD214CDF9}">
      <dsp:nvSpPr>
        <dsp:cNvPr id="0" name=""/>
        <dsp:cNvSpPr/>
      </dsp:nvSpPr>
      <dsp:spPr>
        <a:xfrm>
          <a:off x="4685014" y="4391368"/>
          <a:ext cx="3932427" cy="10752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6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Аутрич</a:t>
          </a:r>
          <a:r>
            <a:rPr lang="ru-RU" sz="2400" b="1" kern="1200" dirty="0" smtClean="0">
              <a:solidFill>
                <a:srgbClr val="6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-проекты</a:t>
          </a:r>
          <a:endParaRPr lang="ru-RU" sz="3400" b="1" kern="1200" dirty="0">
            <a:solidFill>
              <a:srgbClr val="600000"/>
            </a:solidFill>
          </a:endParaRPr>
        </a:p>
      </dsp:txBody>
      <dsp:txXfrm>
        <a:off x="4685014" y="4391368"/>
        <a:ext cx="3932427" cy="1075273"/>
      </dsp:txXfrm>
    </dsp:sp>
    <dsp:sp modelId="{7DCE3373-E78D-4657-AD03-C78195A92DC0}">
      <dsp:nvSpPr>
        <dsp:cNvPr id="0" name=""/>
        <dsp:cNvSpPr/>
      </dsp:nvSpPr>
      <dsp:spPr>
        <a:xfrm>
          <a:off x="4685014" y="3065672"/>
          <a:ext cx="3932427" cy="10752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6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Низкопороговые</a:t>
          </a:r>
          <a:r>
            <a:rPr lang="ru-RU" sz="2000" b="1" kern="1200" dirty="0" smtClean="0">
              <a:solidFill>
                <a:srgbClr val="6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программы</a:t>
          </a:r>
          <a:endParaRPr lang="ru-RU" sz="2000" b="1" kern="1200" dirty="0">
            <a:solidFill>
              <a:srgbClr val="600000"/>
            </a:solidFill>
          </a:endParaRPr>
        </a:p>
      </dsp:txBody>
      <dsp:txXfrm>
        <a:off x="4685014" y="3065672"/>
        <a:ext cx="3932427" cy="1075273"/>
      </dsp:txXfrm>
    </dsp:sp>
    <dsp:sp modelId="{86571DAC-BA29-4CB1-AF49-495413A302A8}">
      <dsp:nvSpPr>
        <dsp:cNvPr id="0" name=""/>
        <dsp:cNvSpPr/>
      </dsp:nvSpPr>
      <dsp:spPr>
        <a:xfrm>
          <a:off x="4850727" y="1822831"/>
          <a:ext cx="3932427" cy="10752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Схемы направления наркопотребителей на лечебно-профилактические мероприятия</a:t>
          </a:r>
          <a:endParaRPr lang="ru-RU" sz="1600" b="1" kern="1200" dirty="0">
            <a:solidFill>
              <a:srgbClr val="600000"/>
            </a:solidFill>
          </a:endParaRPr>
        </a:p>
      </dsp:txBody>
      <dsp:txXfrm>
        <a:off x="4850727" y="1822831"/>
        <a:ext cx="3932427" cy="1075273"/>
      </dsp:txXfrm>
    </dsp:sp>
    <dsp:sp modelId="{19E62704-B331-483C-A2E2-39BBE30EB692}">
      <dsp:nvSpPr>
        <dsp:cNvPr id="0" name=""/>
        <dsp:cNvSpPr/>
      </dsp:nvSpPr>
      <dsp:spPr>
        <a:xfrm>
          <a:off x="4933583" y="579992"/>
          <a:ext cx="3932427" cy="10752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6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наркопотребителей, освобождающихся и освободившихся из мест лишения свободы</a:t>
          </a:r>
          <a:endParaRPr lang="ru-RU" sz="1500" b="1" kern="1200" dirty="0">
            <a:solidFill>
              <a:srgbClr val="600000"/>
            </a:solidFill>
          </a:endParaRPr>
        </a:p>
      </dsp:txBody>
      <dsp:txXfrm>
        <a:off x="4933583" y="579992"/>
        <a:ext cx="3932427" cy="10752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519B51-33D8-4860-9A99-305F093E8E1E}">
      <dsp:nvSpPr>
        <dsp:cNvPr id="0" name=""/>
        <dsp:cNvSpPr/>
      </dsp:nvSpPr>
      <dsp:spPr>
        <a:xfrm rot="5400000">
          <a:off x="-239570" y="255351"/>
          <a:ext cx="1597134" cy="111799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</a:t>
          </a:r>
          <a:endParaRPr lang="ru-RU" sz="3100" kern="1200" dirty="0"/>
        </a:p>
      </dsp:txBody>
      <dsp:txXfrm rot="5400000">
        <a:off x="-239570" y="255351"/>
        <a:ext cx="1597134" cy="1117994"/>
      </dsp:txXfrm>
    </dsp:sp>
    <dsp:sp modelId="{4C9CD81A-DC64-4EA4-9CA2-D80ECD349DAF}">
      <dsp:nvSpPr>
        <dsp:cNvPr id="0" name=""/>
        <dsp:cNvSpPr/>
      </dsp:nvSpPr>
      <dsp:spPr>
        <a:xfrm rot="5400000">
          <a:off x="3485127" y="-2364624"/>
          <a:ext cx="1038137" cy="5772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Аутрич, «сарафанное радио»</a:t>
          </a:r>
          <a:endParaRPr lang="ru-RU" sz="1900" b="1" kern="1200" dirty="0"/>
        </a:p>
      </dsp:txBody>
      <dsp:txXfrm rot="5400000">
        <a:off x="3485127" y="-2364624"/>
        <a:ext cx="1038137" cy="5772404"/>
      </dsp:txXfrm>
    </dsp:sp>
    <dsp:sp modelId="{58E2C1CC-C1AF-4296-AD30-212DA8848A51}">
      <dsp:nvSpPr>
        <dsp:cNvPr id="0" name=""/>
        <dsp:cNvSpPr/>
      </dsp:nvSpPr>
      <dsp:spPr>
        <a:xfrm rot="5400000">
          <a:off x="-239570" y="1645134"/>
          <a:ext cx="1597134" cy="111799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</a:t>
          </a:r>
          <a:endParaRPr lang="ru-RU" sz="3100" kern="1200" dirty="0"/>
        </a:p>
      </dsp:txBody>
      <dsp:txXfrm rot="5400000">
        <a:off x="-239570" y="1645134"/>
        <a:ext cx="1597134" cy="1117994"/>
      </dsp:txXfrm>
    </dsp:sp>
    <dsp:sp modelId="{F49D3D18-F4CB-436D-96D9-BBB0BC359C65}">
      <dsp:nvSpPr>
        <dsp:cNvPr id="0" name=""/>
        <dsp:cNvSpPr/>
      </dsp:nvSpPr>
      <dsp:spPr>
        <a:xfrm rot="5400000">
          <a:off x="3485127" y="-961568"/>
          <a:ext cx="1038137" cy="5772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Выходы в ГУФСИН, полицию</a:t>
          </a:r>
          <a:endParaRPr lang="ru-RU" sz="1900" b="1" kern="1200" dirty="0"/>
        </a:p>
      </dsp:txBody>
      <dsp:txXfrm rot="5400000">
        <a:off x="3485127" y="-961568"/>
        <a:ext cx="1038137" cy="5772404"/>
      </dsp:txXfrm>
    </dsp:sp>
    <dsp:sp modelId="{E06A7A01-7668-449B-86DF-664C0B04F1B3}">
      <dsp:nvSpPr>
        <dsp:cNvPr id="0" name=""/>
        <dsp:cNvSpPr/>
      </dsp:nvSpPr>
      <dsp:spPr>
        <a:xfrm rot="5400000">
          <a:off x="-239570" y="3048190"/>
          <a:ext cx="1597134" cy="111799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3-5</a:t>
          </a:r>
          <a:endParaRPr lang="ru-RU" sz="3100" kern="1200" dirty="0"/>
        </a:p>
      </dsp:txBody>
      <dsp:txXfrm rot="5400000">
        <a:off x="-239570" y="3048190"/>
        <a:ext cx="1597134" cy="1117994"/>
      </dsp:txXfrm>
    </dsp:sp>
    <dsp:sp modelId="{248DF3C3-FC0C-4A2F-86EE-8BEA7CD5C54C}">
      <dsp:nvSpPr>
        <dsp:cNvPr id="0" name=""/>
        <dsp:cNvSpPr/>
      </dsp:nvSpPr>
      <dsp:spPr>
        <a:xfrm rot="5400000">
          <a:off x="3485127" y="441486"/>
          <a:ext cx="1038137" cy="5772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Сайт, социальные сети</a:t>
          </a:r>
          <a:endParaRPr lang="ru-RU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Партнерские организации</a:t>
          </a:r>
          <a:endParaRPr lang="ru-RU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Объявления в транспорте</a:t>
          </a:r>
          <a:endParaRPr lang="ru-RU" sz="1900" b="1" kern="1200" dirty="0"/>
        </a:p>
      </dsp:txBody>
      <dsp:txXfrm rot="5400000">
        <a:off x="3485127" y="441486"/>
        <a:ext cx="1038137" cy="57724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B16C87-4B27-4E89-AFFF-AAFF00EAF0D8}">
      <dsp:nvSpPr>
        <dsp:cNvPr id="0" name=""/>
        <dsp:cNvSpPr/>
      </dsp:nvSpPr>
      <dsp:spPr>
        <a:xfrm>
          <a:off x="160086" y="0"/>
          <a:ext cx="8706299" cy="4523482"/>
        </a:xfrm>
        <a:prstGeom prst="rightArrow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CB64F-AC89-4D19-9A39-BEF7670B964D}">
      <dsp:nvSpPr>
        <dsp:cNvPr id="0" name=""/>
        <dsp:cNvSpPr/>
      </dsp:nvSpPr>
      <dsp:spPr>
        <a:xfrm>
          <a:off x="2731" y="875737"/>
          <a:ext cx="1132828" cy="1625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Аутрич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</a:t>
          </a:r>
          <a:r>
            <a:rPr lang="ru-RU" sz="1600" kern="1200" dirty="0" smtClean="0"/>
            <a:t>работа на улице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2731" y="875737"/>
        <a:ext cx="1132828" cy="1625721"/>
      </dsp:txXfrm>
    </dsp:sp>
    <dsp:sp modelId="{39B1BF6F-EE52-44E9-A873-D07AA66A8A29}">
      <dsp:nvSpPr>
        <dsp:cNvPr id="0" name=""/>
        <dsp:cNvSpPr/>
      </dsp:nvSpPr>
      <dsp:spPr>
        <a:xfrm>
          <a:off x="1231974" y="1357044"/>
          <a:ext cx="1097264" cy="1809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/>
            <a:t>Низкопороговая</a:t>
          </a:r>
          <a:r>
            <a:rPr lang="ru-RU" sz="900" kern="1200" dirty="0"/>
            <a:t> </a:t>
          </a:r>
          <a:r>
            <a:rPr lang="ru-RU" sz="1400" kern="1200" dirty="0"/>
            <a:t>программа</a:t>
          </a:r>
          <a:endParaRPr lang="ru-RU" sz="900" kern="1200" dirty="0"/>
        </a:p>
      </dsp:txBody>
      <dsp:txXfrm>
        <a:off x="1231974" y="1357044"/>
        <a:ext cx="1097264" cy="1809392"/>
      </dsp:txXfrm>
    </dsp:sp>
    <dsp:sp modelId="{C5698138-639B-4AAF-854E-E02F5192484C}">
      <dsp:nvSpPr>
        <dsp:cNvPr id="0" name=""/>
        <dsp:cNvSpPr/>
      </dsp:nvSpPr>
      <dsp:spPr>
        <a:xfrm>
          <a:off x="2640994" y="1428841"/>
          <a:ext cx="1763630" cy="1528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/>
            <a:t>Лечение, обследование</a:t>
          </a:r>
        </a:p>
      </dsp:txBody>
      <dsp:txXfrm>
        <a:off x="2640994" y="1428841"/>
        <a:ext cx="1763630" cy="1528104"/>
      </dsp:txXfrm>
    </dsp:sp>
    <dsp:sp modelId="{9CE9031B-7E43-4A39-B39C-00FB1989643D}">
      <dsp:nvSpPr>
        <dsp:cNvPr id="0" name=""/>
        <dsp:cNvSpPr/>
      </dsp:nvSpPr>
      <dsp:spPr>
        <a:xfrm>
          <a:off x="4870330" y="1344795"/>
          <a:ext cx="1455005" cy="1873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Реабилитация  </a:t>
          </a:r>
        </a:p>
      </dsp:txBody>
      <dsp:txXfrm>
        <a:off x="4870330" y="1344795"/>
        <a:ext cx="1455005" cy="1873119"/>
      </dsp:txXfrm>
    </dsp:sp>
    <dsp:sp modelId="{7FC287FE-462C-4207-8DC9-53DE88DAC855}">
      <dsp:nvSpPr>
        <dsp:cNvPr id="0" name=""/>
        <dsp:cNvSpPr/>
      </dsp:nvSpPr>
      <dsp:spPr>
        <a:xfrm>
          <a:off x="6568303" y="1260739"/>
          <a:ext cx="1367312" cy="1949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Психологическая, медицинская </a:t>
          </a:r>
          <a:r>
            <a:rPr lang="ru-RU" sz="1600" kern="1200" dirty="0"/>
            <a:t>и социальная поддержка</a:t>
          </a:r>
        </a:p>
      </dsp:txBody>
      <dsp:txXfrm>
        <a:off x="6568303" y="1260739"/>
        <a:ext cx="1367312" cy="1949385"/>
      </dsp:txXfrm>
    </dsp:sp>
    <dsp:sp modelId="{5AB4CD1E-B50D-4E4C-9B97-8D5B02BBEFBE}">
      <dsp:nvSpPr>
        <dsp:cNvPr id="0" name=""/>
        <dsp:cNvSpPr/>
      </dsp:nvSpPr>
      <dsp:spPr>
        <a:xfrm>
          <a:off x="700638" y="2467966"/>
          <a:ext cx="818797" cy="987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Схема</a:t>
          </a:r>
          <a:endParaRPr lang="ru-RU" sz="1700" kern="1200" dirty="0"/>
        </a:p>
      </dsp:txBody>
      <dsp:txXfrm>
        <a:off x="700638" y="2467966"/>
        <a:ext cx="818797" cy="987258"/>
      </dsp:txXfrm>
    </dsp:sp>
    <dsp:sp modelId="{532051FC-7A8D-44A3-8F63-55572DBB09B1}">
      <dsp:nvSpPr>
        <dsp:cNvPr id="0" name=""/>
        <dsp:cNvSpPr/>
      </dsp:nvSpPr>
      <dsp:spPr>
        <a:xfrm>
          <a:off x="1481720" y="3104872"/>
          <a:ext cx="986702" cy="825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Сопров-ие</a:t>
          </a:r>
          <a:endParaRPr lang="ru-RU" sz="1700" kern="1200" dirty="0"/>
        </a:p>
      </dsp:txBody>
      <dsp:txXfrm>
        <a:off x="1481720" y="3104872"/>
        <a:ext cx="986702" cy="82528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455CB6-D2A1-4ED8-B2D6-EACDE9AA49D1}">
      <dsp:nvSpPr>
        <dsp:cNvPr id="0" name=""/>
        <dsp:cNvSpPr/>
      </dsp:nvSpPr>
      <dsp:spPr>
        <a:xfrm>
          <a:off x="1684987" y="167"/>
          <a:ext cx="2527480" cy="6513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31750">
          <a:bevelB w="317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Специалистов</a:t>
          </a:r>
          <a:endParaRPr lang="ru-RU" sz="18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Потребителей ПАВ</a:t>
          </a:r>
          <a:endParaRPr lang="ru-RU" sz="1500" b="1" kern="1200" dirty="0"/>
        </a:p>
      </dsp:txBody>
      <dsp:txXfrm>
        <a:off x="1684987" y="167"/>
        <a:ext cx="2527480" cy="651341"/>
      </dsp:txXfrm>
    </dsp:sp>
    <dsp:sp modelId="{C73DF6A7-AADA-45CF-9EED-0D8E1A8DF98F}">
      <dsp:nvSpPr>
        <dsp:cNvPr id="0" name=""/>
        <dsp:cNvSpPr/>
      </dsp:nvSpPr>
      <dsp:spPr>
        <a:xfrm>
          <a:off x="0" y="167"/>
          <a:ext cx="1684987" cy="6513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Обучение </a:t>
          </a:r>
          <a:endParaRPr lang="ru-RU" sz="1600" kern="1200" dirty="0"/>
        </a:p>
      </dsp:txBody>
      <dsp:txXfrm>
        <a:off x="0" y="167"/>
        <a:ext cx="1684987" cy="651341"/>
      </dsp:txXfrm>
    </dsp:sp>
    <dsp:sp modelId="{B73AB1B6-0794-4480-9226-0A9A3458FCDD}">
      <dsp:nvSpPr>
        <dsp:cNvPr id="0" name=""/>
        <dsp:cNvSpPr/>
      </dsp:nvSpPr>
      <dsp:spPr>
        <a:xfrm>
          <a:off x="1684987" y="716643"/>
          <a:ext cx="2527480" cy="6513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3175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/>
            <a:t>Созависимых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Детей потребителей </a:t>
          </a:r>
          <a:endParaRPr lang="ru-RU" sz="1500" kern="1200" dirty="0"/>
        </a:p>
      </dsp:txBody>
      <dsp:txXfrm>
        <a:off x="1684987" y="716643"/>
        <a:ext cx="2527480" cy="651341"/>
      </dsp:txXfrm>
    </dsp:sp>
    <dsp:sp modelId="{C45A024B-8460-41FA-9B42-1CCFA6A7D237}">
      <dsp:nvSpPr>
        <dsp:cNvPr id="0" name=""/>
        <dsp:cNvSpPr/>
      </dsp:nvSpPr>
      <dsp:spPr>
        <a:xfrm>
          <a:off x="0" y="716643"/>
          <a:ext cx="1684987" cy="6513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Сопровождение</a:t>
          </a:r>
          <a:endParaRPr lang="ru-RU" sz="1600" kern="1200" dirty="0"/>
        </a:p>
      </dsp:txBody>
      <dsp:txXfrm>
        <a:off x="0" y="716643"/>
        <a:ext cx="1684987" cy="651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0.18667</cdr:x>
      <cdr:y>0.24675</cdr:y>
    </cdr:from>
    <cdr:to>
      <cdr:x>0.26542</cdr:x>
      <cdr:y>0.24675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1008112" y="1368152"/>
          <a:ext cx="425297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0.30667</cdr:x>
      <cdr:y>0.24675</cdr:y>
    </cdr:from>
    <cdr:to>
      <cdr:x>0.40292</cdr:x>
      <cdr:y>0.24675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1656184" y="1368152"/>
          <a:ext cx="519808" cy="0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</cdr:x>
      <cdr:y>0.85714</cdr:y>
    </cdr:from>
    <cdr:to>
      <cdr:x>0.2475</cdr:x>
      <cdr:y>0.85714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>
          <a:off x="864096" y="4752528"/>
          <a:ext cx="47255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0.29333</cdr:x>
      <cdr:y>0.72727</cdr:y>
    </cdr:from>
    <cdr:to>
      <cdr:x>0.45123</cdr:x>
      <cdr:y>0.84939</cdr:y>
    </cdr:to>
    <cdr:sp macro="" textlink="">
      <cdr:nvSpPr>
        <cdr:cNvPr id="9" name="TextBox 6"/>
        <cdr:cNvSpPr txBox="1"/>
      </cdr:nvSpPr>
      <cdr:spPr>
        <a:xfrm xmlns:a="http://schemas.openxmlformats.org/drawingml/2006/main">
          <a:off x="1584176" y="4032448"/>
          <a:ext cx="852754" cy="6771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b="1" dirty="0" smtClean="0"/>
            <a:t>- </a:t>
          </a:r>
          <a:r>
            <a:rPr lang="ru-RU" sz="1400" b="1" dirty="0" smtClean="0"/>
            <a:t>80%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0.28</cdr:x>
      <cdr:y>0.85714</cdr:y>
    </cdr:from>
    <cdr:to>
      <cdr:x>0.37625</cdr:x>
      <cdr:y>0.85714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1512168" y="4752528"/>
          <a:ext cx="519808" cy="0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0.30667</cdr:x>
      <cdr:y>0.15584</cdr:y>
    </cdr:from>
    <cdr:to>
      <cdr:x>0.39974</cdr:x>
      <cdr:y>0.22953</cdr:y>
    </cdr:to>
    <cdr:sp macro="" textlink="">
      <cdr:nvSpPr>
        <cdr:cNvPr id="10" name="TextBox 6"/>
        <cdr:cNvSpPr txBox="1"/>
      </cdr:nvSpPr>
      <cdr:spPr>
        <a:xfrm xmlns:a="http://schemas.openxmlformats.org/drawingml/2006/main">
          <a:off x="1656184" y="864096"/>
          <a:ext cx="502634" cy="4085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27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34" algn="l" defTabSz="91427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70" algn="l" defTabSz="91427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04" algn="l" defTabSz="91427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539" algn="l" defTabSz="91427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673" algn="l" defTabSz="91427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808" algn="l" defTabSz="91427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943" algn="l" defTabSz="91427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077" algn="l" defTabSz="91427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+ 51 %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751" tIns="45876" rIns="91751" bIns="4587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888"/>
          </a:xfrm>
          <a:prstGeom prst="rect">
            <a:avLst/>
          </a:prstGeom>
        </p:spPr>
        <p:txBody>
          <a:bodyPr vert="horz" lIns="91751" tIns="45876" rIns="91751" bIns="45876" rtlCol="0"/>
          <a:lstStyle>
            <a:lvl1pPr algn="r">
              <a:defRPr sz="1200"/>
            </a:lvl1pPr>
          </a:lstStyle>
          <a:p>
            <a:fld id="{C8139B57-FB33-4CEC-B9B3-4122457B2731}" type="datetimeFigureOut">
              <a:rPr lang="ru-RU" smtClean="0"/>
              <a:pPr/>
              <a:t>25.07.2017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1" tIns="45876" rIns="91751" bIns="4587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6465"/>
            <a:ext cx="5438775" cy="4467225"/>
          </a:xfrm>
          <a:prstGeom prst="rect">
            <a:avLst/>
          </a:prstGeom>
        </p:spPr>
        <p:txBody>
          <a:bodyPr vert="horz" lIns="91751" tIns="45876" rIns="91751" bIns="4587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751" tIns="45876" rIns="91751" bIns="4587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751" tIns="45876" rIns="91751" bIns="45876" rtlCol="0" anchor="b"/>
          <a:lstStyle>
            <a:lvl1pPr algn="r">
              <a:defRPr sz="1200"/>
            </a:lvl1pPr>
          </a:lstStyle>
          <a:p>
            <a:fld id="{DB05E298-34F4-4F61-8A1D-C9D8599D83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051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937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6860" algn="l" defTabSz="5937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93720" algn="l" defTabSz="5937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90580" algn="l" defTabSz="5937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87440" algn="l" defTabSz="5937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84300" algn="l" defTabSz="5937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81160" algn="l" defTabSz="5937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78020" algn="l" defTabSz="5937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74880" algn="l" defTabSz="5937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E298-34F4-4F61-8A1D-C9D8599D830B}" type="slidenum">
              <a:rPr lang="ru-RU" smtClean="0"/>
              <a:pPr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2672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B1B9-157B-41C9-BCBF-83CE8CFE851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B1B9-157B-41C9-BCBF-83CE8CFE851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485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9898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6E5996-4852-4524-B17F-7B57C7052AD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7709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89038" y="1149350"/>
            <a:ext cx="4479925" cy="3103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E298-34F4-4F61-8A1D-C9D8599D830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694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AE52E-F524-4729-86E9-F82645AC0A15}" type="slidenum">
              <a:rPr lang="ru-RU" smtClean="0">
                <a:solidFill>
                  <a:srgbClr val="000000"/>
                </a:solidFill>
              </a:rPr>
              <a:pPr/>
              <a:t>15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510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E298-34F4-4F61-8A1D-C9D8599D830B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E298-34F4-4F61-8A1D-C9D8599D830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E298-34F4-4F61-8A1D-C9D8599D830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E298-34F4-4F61-8A1D-C9D8599D830B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98500" y="736600"/>
            <a:ext cx="5400675" cy="3740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1122" y="4722801"/>
            <a:ext cx="4692284" cy="380582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C43585-1817-477E-8078-BCE560367849}" type="slidenum">
              <a:rPr lang="ru-RU" altLang="ru-RU"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ea typeface="Microsoft YaHei" charset="-122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8500" y="736600"/>
            <a:ext cx="5399088" cy="3738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1123" y="4722802"/>
            <a:ext cx="4690711" cy="380581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90A18-B8CC-4106-8386-8D802AB5A00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20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0383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00088" y="736600"/>
            <a:ext cx="5397500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1122" y="4722802"/>
            <a:ext cx="4692284" cy="380581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41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E02C-BA2A-429D-BA51-7F78C3F65B7F}" type="datetime1">
              <a:rPr lang="ru-RU" smtClean="0"/>
              <a:pPr/>
              <a:t>25.07.2017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C034-9CA2-4B61-91D2-945397AB9C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928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2C50-F141-4B9A-81FF-D786D0386DDE}" type="datetime1">
              <a:rPr lang="ru-RU" smtClean="0"/>
              <a:pPr/>
              <a:t>25.07.2017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C034-9CA2-4B61-91D2-945397AB9C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932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4C43-907A-46A4-A351-275B29F42480}" type="datetime1">
              <a:rPr lang="ru-RU" smtClean="0"/>
              <a:pPr/>
              <a:t>25.07.2017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C034-9CA2-4B61-91D2-945397AB9C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597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9993-6429-48FB-AA9F-CF3A5CC85B94}" type="datetime1">
              <a:rPr lang="ru-RU" smtClean="0"/>
              <a:pPr/>
              <a:t>25.07.2017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C034-9CA2-4B61-91D2-945397AB9C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85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0855-50FB-47F9-9662-634B3EDFC46E}" type="datetime1">
              <a:rPr lang="ru-RU" smtClean="0"/>
              <a:pPr/>
              <a:t>25.07.2017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C034-9CA2-4B61-91D2-945397AB9C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857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1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DF77-861B-4301-B06B-D7B87640F0A9}" type="datetime1">
              <a:rPr lang="ru-RU" smtClean="0"/>
              <a:pPr/>
              <a:t>25.07.2017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C034-9CA2-4B61-91D2-945397AB9C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405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3" indent="0">
              <a:buNone/>
              <a:defRPr sz="1600" b="1"/>
            </a:lvl6pPr>
            <a:lvl7pPr marL="2742808" indent="0">
              <a:buNone/>
              <a:defRPr sz="1600" b="1"/>
            </a:lvl7pPr>
            <a:lvl8pPr marL="3199943" indent="0">
              <a:buNone/>
              <a:defRPr sz="1600" b="1"/>
            </a:lvl8pPr>
            <a:lvl9pPr marL="36570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3" indent="0">
              <a:buNone/>
              <a:defRPr sz="1600" b="1"/>
            </a:lvl6pPr>
            <a:lvl7pPr marL="2742808" indent="0">
              <a:buNone/>
              <a:defRPr sz="1600" b="1"/>
            </a:lvl7pPr>
            <a:lvl8pPr marL="3199943" indent="0">
              <a:buNone/>
              <a:defRPr sz="1600" b="1"/>
            </a:lvl8pPr>
            <a:lvl9pPr marL="36570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9F40-4A58-45AE-945D-AB84D1B9FFA1}" type="datetime1">
              <a:rPr lang="ru-RU" smtClean="0"/>
              <a:pPr/>
              <a:t>25.07.2017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C034-9CA2-4B61-91D2-945397AB9C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306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6FBF-CED5-4DDA-978A-E18AF07A48AB}" type="datetime1">
              <a:rPr lang="ru-RU" smtClean="0"/>
              <a:pPr/>
              <a:t>25.07.2017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C034-9CA2-4B61-91D2-945397AB9C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773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2259-046A-4E46-89A9-D11255D8480A}" type="datetime1">
              <a:rPr lang="ru-RU" smtClean="0"/>
              <a:pPr/>
              <a:t>25.07.2017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C034-9CA2-4B61-91D2-945397AB9C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230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70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3" indent="0">
              <a:buNone/>
              <a:defRPr sz="900"/>
            </a:lvl6pPr>
            <a:lvl7pPr marL="2742808" indent="0">
              <a:buNone/>
              <a:defRPr sz="900"/>
            </a:lvl7pPr>
            <a:lvl8pPr marL="3199943" indent="0">
              <a:buNone/>
              <a:defRPr sz="900"/>
            </a:lvl8pPr>
            <a:lvl9pPr marL="36570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DD33-902D-405E-BC8D-8C769E78AF92}" type="datetime1">
              <a:rPr lang="ru-RU" smtClean="0"/>
              <a:pPr/>
              <a:t>25.07.2017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C034-9CA2-4B61-91D2-945397AB9C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585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70" indent="0">
              <a:buNone/>
              <a:defRPr sz="2400"/>
            </a:lvl3pPr>
            <a:lvl4pPr marL="1371404" indent="0">
              <a:buNone/>
              <a:defRPr sz="2000"/>
            </a:lvl4pPr>
            <a:lvl5pPr marL="1828539" indent="0">
              <a:buNone/>
              <a:defRPr sz="2000"/>
            </a:lvl5pPr>
            <a:lvl6pPr marL="2285673" indent="0">
              <a:buNone/>
              <a:defRPr sz="2000"/>
            </a:lvl6pPr>
            <a:lvl7pPr marL="2742808" indent="0">
              <a:buNone/>
              <a:defRPr sz="2000"/>
            </a:lvl7pPr>
            <a:lvl8pPr marL="3199943" indent="0">
              <a:buNone/>
              <a:defRPr sz="2000"/>
            </a:lvl8pPr>
            <a:lvl9pPr marL="3657077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70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3" indent="0">
              <a:buNone/>
              <a:defRPr sz="900"/>
            </a:lvl6pPr>
            <a:lvl7pPr marL="2742808" indent="0">
              <a:buNone/>
              <a:defRPr sz="900"/>
            </a:lvl7pPr>
            <a:lvl8pPr marL="3199943" indent="0">
              <a:buNone/>
              <a:defRPr sz="900"/>
            </a:lvl8pPr>
            <a:lvl9pPr marL="36570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BE79-3DB7-4A68-93ED-6C45F56929F1}" type="datetime1">
              <a:rPr lang="ru-RU" smtClean="0"/>
              <a:pPr/>
              <a:t>25.07.2017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C034-9CA2-4B61-91D2-945397AB9C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06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011CC-F877-4FDC-8C1E-D77240ED91C0}" type="datetime1">
              <a:rPr lang="ru-RU" smtClean="0"/>
              <a:pPr/>
              <a:t>25.07.2017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BC034-9CA2-4B61-91D2-945397AB9C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906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4" indent="-285709" algn="l" defTabSz="9142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7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1" indent="-228567" algn="l" defTabSz="9142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6" indent="-228567" algn="l" defTabSz="91427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7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7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7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4" indent="-228567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ru/url?sa=i&amp;rct=j&amp;q=&amp;esrc=s&amp;source=images&amp;cd=&amp;cad=rja&amp;uact=8&amp;ved=0CAcQjRxqFQoTCOaPzJ7an8gCFcOdcgodZbIH8w&amp;url=https://yalo.su/deti/4476-vazhnyy-razgovor-s-rebenkom-na-delikatnuyu-temu.html&amp;bvm=bv.104226188,d.bGQ&amp;psig=AFQjCNFOxRLPs2q_Asjdnes24LFYHFG7zA&amp;ust=144373489418988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lelik-59/view/452845/?page=1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480" y="5661248"/>
            <a:ext cx="9150746" cy="983281"/>
          </a:xfrm>
          <a:prstGeom prst="rect">
            <a:avLst/>
          </a:prstGeom>
          <a:noFill/>
        </p:spPr>
        <p:txBody>
          <a:bodyPr wrap="square" lIns="59372" tIns="29686" rIns="59372" bIns="29686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Взаимодействие государственных структур с общественными организациями в вопросах выявления, реабилитации и ресоциализации потребителей наркотиков на </a:t>
            </a:r>
            <a:r>
              <a:rPr lang="ru-RU" sz="2000" b="1" dirty="0" smtClean="0">
                <a:latin typeface="+mj-lt"/>
              </a:rPr>
              <a:t>территории Пермского края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 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084138" cy="170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3160" y="1260209"/>
            <a:ext cx="3137082" cy="404095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44488" y="5589240"/>
            <a:ext cx="88569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90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0" y="-156964"/>
            <a:ext cx="990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/>
            <a:endParaRPr lang="ru-RU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indent="85725"/>
            <a:r>
              <a:rPr lang="ru-RU" sz="2000" b="1" dirty="0">
                <a:solidFill>
                  <a:srgbClr val="C00000"/>
                </a:solidFill>
                <a:latin typeface="+mj-lt"/>
              </a:rPr>
              <a:t>Схема перенаправления наркопотребителей за медико-социальной помощью</a:t>
            </a:r>
          </a:p>
          <a:p>
            <a:pPr indent="449263">
              <a:buFontTx/>
              <a:buChar char="•"/>
            </a:pPr>
            <a:endParaRPr lang="ru-RU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50489" y="1340769"/>
            <a:ext cx="2476500" cy="135421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u="sng" dirty="0" err="1">
                <a:solidFill>
                  <a:srgbClr val="000000"/>
                </a:solidFill>
                <a:latin typeface="Times New Roman" pitchFamily="18" charset="0"/>
              </a:rPr>
              <a:t>Наркопотребитель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задержанный за административное правонарушение (до 15 суток)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30200" y="3276601"/>
            <a:ext cx="2574529" cy="11079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</a:rPr>
              <a:t>УВД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уведомляет консультанта НКО о задержании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</a:rPr>
              <a:t>наркопотребителя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467100" y="3276601"/>
            <a:ext cx="2985558" cy="230832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</a:rPr>
              <a:t>НКО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Равный консультант: 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- мотивирует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на обращение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за лечебно-профилактической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помощью и сертификатом;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 предоставляет информацию о службах/услугах;</a:t>
            </a:r>
          </a:p>
          <a:p>
            <a:pPr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 выдает направление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в наркологическую службу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181850" y="3276600"/>
            <a:ext cx="2483379" cy="206210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0000"/>
                </a:solidFill>
                <a:latin typeface="Times New Roman" pitchFamily="18" charset="0"/>
              </a:rPr>
              <a:t>Медицинские организации, </a:t>
            </a: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</a:rPr>
              <a:t>общественные организации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оказание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социально-медицинских, социально-правовых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услуг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, 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реабилитация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1403350" y="27432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2889250" y="3657600"/>
            <a:ext cx="5778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6438900" y="3657600"/>
            <a:ext cx="7429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Picture 2" descr="Картинки по запросу беседа с полицией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0836" y="1196752"/>
            <a:ext cx="2837656" cy="1743076"/>
          </a:xfrm>
          <a:prstGeom prst="rect">
            <a:avLst/>
          </a:prstGeom>
          <a:noFill/>
        </p:spPr>
      </p:pic>
      <p:pic>
        <p:nvPicPr>
          <p:cNvPr id="79874" name="Picture 2" descr="http://yalo.su/uploads/posts/2015-06/1433662966_vazhnyy-razgovor-s-rebenkom-na-delikatnuyu-temu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471" y="4941169"/>
            <a:ext cx="2896734" cy="1783879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00472" y="548680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0" y="69141"/>
            <a:ext cx="990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Сопровождение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наркопотребителей, освобождающихся из мест лишения свободы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910662" y="1124744"/>
            <a:ext cx="3354373" cy="9144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Прием </a:t>
            </a:r>
          </a:p>
          <a:p>
            <a:pPr algn="ctr"/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</a:rPr>
              <a:t>наркопотребителя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, находящегося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в МЛС в технологию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5655079" y="1052736"/>
            <a:ext cx="2970330" cy="1080864"/>
          </a:xfrm>
          <a:prstGeom prst="ellipse">
            <a:avLst/>
          </a:prstGeom>
          <a:solidFill>
            <a:srgbClr val="EFCA4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Оценка ситуации и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потребностей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</a:rPr>
              <a:t>наркопотребителя</a:t>
            </a:r>
            <a:endParaRPr lang="ru-RU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7185248" y="2276872"/>
            <a:ext cx="2592288" cy="1008112"/>
          </a:xfrm>
          <a:prstGeom prst="ellipse">
            <a:avLst/>
          </a:prstGeom>
          <a:solidFill>
            <a:srgbClr val="EEE28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Разработка индивидуального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плана сопровождения</a:t>
            </a: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7113240" y="3573016"/>
            <a:ext cx="2640293" cy="93610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Сопровождение после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освобождения из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МЛС, в т.ч.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на реабилитацию</a:t>
            </a:r>
            <a:endParaRPr lang="ru-RU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250922" y="4876800"/>
            <a:ext cx="3178578" cy="1144488"/>
          </a:xfrm>
          <a:prstGeom prst="ellipse">
            <a:avLst/>
          </a:prstGeom>
          <a:solidFill>
            <a:srgbClr val="E8F97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Координация предоставляемых </a:t>
            </a:r>
          </a:p>
          <a:p>
            <a:pPr algn="ctr"/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</a:rPr>
              <a:t>наркопотребителю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услуг и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контроль  их качества</a:t>
            </a: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1364601" y="4114800"/>
            <a:ext cx="2762899" cy="1114400"/>
          </a:xfrm>
          <a:prstGeom prst="ellipse">
            <a:avLst/>
          </a:prstGeom>
          <a:solidFill>
            <a:srgbClr val="F3FCB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Корректировка плана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социального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сопровождения</a:t>
            </a:r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896549" y="2743200"/>
            <a:ext cx="2983301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Выход из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технологии</a:t>
            </a:r>
            <a:endParaRPr lang="ru-RU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622800" y="2057400"/>
            <a:ext cx="495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6108700" y="1981200"/>
            <a:ext cx="495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6969224" y="2780928"/>
            <a:ext cx="495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851650" y="3962400"/>
            <a:ext cx="495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5695950" y="4572000"/>
            <a:ext cx="412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3962400" y="4038600"/>
            <a:ext cx="495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3797300" y="3200400"/>
            <a:ext cx="495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4292600" y="2286000"/>
            <a:ext cx="2889250" cy="22860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Модель социального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сопровождения:</a:t>
            </a:r>
          </a:p>
          <a:p>
            <a:pPr algn="ctr"/>
            <a:endParaRPr 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7 ШАГОВ</a:t>
            </a:r>
          </a:p>
          <a:p>
            <a:pPr algn="ctr"/>
            <a:endParaRPr lang="ru-RU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V="1">
            <a:off x="5200650" y="2286000"/>
            <a:ext cx="330200" cy="76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6438900" y="2438400"/>
            <a:ext cx="247650" cy="76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7181850" y="3352800"/>
            <a:ext cx="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flipH="1">
            <a:off x="6521450" y="4267200"/>
            <a:ext cx="16510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H="1" flipV="1">
            <a:off x="5035550" y="4419600"/>
            <a:ext cx="247650" cy="76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 flipH="1" flipV="1">
            <a:off x="4375150" y="3810000"/>
            <a:ext cx="8255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 flipV="1">
            <a:off x="1981200" y="2362200"/>
            <a:ext cx="239395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2288704" y="1988840"/>
            <a:ext cx="23114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 rot="1054945">
            <a:off x="4338538" y="2658437"/>
            <a:ext cx="292819" cy="2678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00472" y="548680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489" y="1"/>
            <a:ext cx="5694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</a:t>
            </a:r>
            <a:r>
              <a:rPr lang="ru-RU" sz="2000" b="1" dirty="0" err="1" smtClean="0">
                <a:solidFill>
                  <a:srgbClr val="C00000"/>
                </a:solidFill>
              </a:rPr>
              <a:t>Низкопороговая</a:t>
            </a:r>
            <a:r>
              <a:rPr lang="ru-RU" sz="2000" b="1" dirty="0" smtClean="0">
                <a:solidFill>
                  <a:srgbClr val="C00000"/>
                </a:solidFill>
              </a:rPr>
              <a:t> программа:</a:t>
            </a:r>
          </a:p>
        </p:txBody>
      </p:sp>
      <p:pic>
        <p:nvPicPr>
          <p:cNvPr id="18" name="Picture 2" descr="C:\Users\Dakir\Desktop\мама\ВИЛЬНЮС\Буклет Хочу ребёнка1.jpg"/>
          <p:cNvPicPr>
            <a:picLocks noChangeAspect="1" noChangeArrowheads="1"/>
          </p:cNvPicPr>
          <p:nvPr/>
        </p:nvPicPr>
        <p:blipFill>
          <a:blip r:embed="rId3" cstate="print"/>
          <a:srcRect l="64848"/>
          <a:stretch>
            <a:fillRect/>
          </a:stretch>
        </p:blipFill>
        <p:spPr bwMode="auto">
          <a:xfrm>
            <a:off x="7977336" y="3140968"/>
            <a:ext cx="1754645" cy="2699453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9243477" y="1052736"/>
            <a:ext cx="312035" cy="216024"/>
          </a:xfrm>
          <a:prstGeom prst="ellipse">
            <a:avLst/>
          </a:prstGeom>
          <a:solidFill>
            <a:srgbClr val="FFCC99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C:\Users\Dakir\Pictures\сайт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7096" y="476672"/>
            <a:ext cx="1690556" cy="1762125"/>
          </a:xfrm>
          <a:prstGeom prst="rect">
            <a:avLst/>
          </a:prstGeom>
          <a:noFill/>
        </p:spPr>
      </p:pic>
      <p:pic>
        <p:nvPicPr>
          <p:cNvPr id="2050" name="Picture 2" descr="C:\Users\Dakir\Pictures\сайт\Рисунок1.jpg"/>
          <p:cNvPicPr>
            <a:picLocks noChangeAspect="1" noChangeArrowheads="1"/>
          </p:cNvPicPr>
          <p:nvPr/>
        </p:nvPicPr>
        <p:blipFill>
          <a:blip r:embed="rId5" cstate="print"/>
          <a:srcRect l="9050"/>
          <a:stretch>
            <a:fillRect/>
          </a:stretch>
        </p:blipFill>
        <p:spPr bwMode="auto">
          <a:xfrm>
            <a:off x="6903217" y="476672"/>
            <a:ext cx="2846766" cy="22002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72480" y="5085185"/>
            <a:ext cx="3588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Психологи, специалист центра занятости, юрист, медицинские работники, социальные работники</a:t>
            </a:r>
            <a:endParaRPr lang="ru-RU" dirty="0"/>
          </a:p>
        </p:txBody>
      </p:sp>
      <p:pic>
        <p:nvPicPr>
          <p:cNvPr id="3074" name="Picture 2" descr="https://pp.userapi.com/c837126/v837126586/f161/q_t6km3v9Ao.jpg"/>
          <p:cNvPicPr>
            <a:picLocks noChangeAspect="1" noChangeArrowheads="1"/>
          </p:cNvPicPr>
          <p:nvPr/>
        </p:nvPicPr>
        <p:blipFill>
          <a:blip r:embed="rId6" cstate="print"/>
          <a:srcRect t="22625"/>
          <a:stretch>
            <a:fillRect/>
          </a:stretch>
        </p:blipFill>
        <p:spPr bwMode="auto">
          <a:xfrm>
            <a:off x="416496" y="548680"/>
            <a:ext cx="4668011" cy="2708921"/>
          </a:xfrm>
          <a:prstGeom prst="rect">
            <a:avLst/>
          </a:prstGeom>
          <a:noFill/>
        </p:spPr>
      </p:pic>
      <p:pic>
        <p:nvPicPr>
          <p:cNvPr id="3076" name="Picture 4" descr="https://pp.userapi.com/c836721/v836721301/10dbe/_0dOAYwhd58.jpg"/>
          <p:cNvPicPr>
            <a:picLocks noChangeAspect="1" noChangeArrowheads="1"/>
          </p:cNvPicPr>
          <p:nvPr/>
        </p:nvPicPr>
        <p:blipFill>
          <a:blip r:embed="rId7" cstate="print"/>
          <a:srcRect t="11038"/>
          <a:stretch>
            <a:fillRect/>
          </a:stretch>
        </p:blipFill>
        <p:spPr bwMode="auto">
          <a:xfrm>
            <a:off x="3224808" y="2492896"/>
            <a:ext cx="3479371" cy="2321497"/>
          </a:xfrm>
          <a:prstGeom prst="rect">
            <a:avLst/>
          </a:prstGeom>
          <a:noFill/>
        </p:spPr>
      </p:pic>
      <p:pic>
        <p:nvPicPr>
          <p:cNvPr id="14" name="Picture 2" descr="C:\Users\Dakir\Desktop\мама\Зеркало, документы\литература.jpg"/>
          <p:cNvPicPr>
            <a:picLocks noChangeAspect="1" noChangeArrowheads="1"/>
          </p:cNvPicPr>
          <p:nvPr/>
        </p:nvPicPr>
        <p:blipFill>
          <a:blip r:embed="rId8" cstate="print"/>
          <a:srcRect b="51673"/>
          <a:stretch>
            <a:fillRect/>
          </a:stretch>
        </p:blipFill>
        <p:spPr bwMode="auto">
          <a:xfrm>
            <a:off x="4232920" y="4365104"/>
            <a:ext cx="4066385" cy="2376264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28464" y="404664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kir\Desktop\мама\госдума\список клиенто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72" y="836712"/>
            <a:ext cx="2730303" cy="5427535"/>
          </a:xfrm>
          <a:prstGeom prst="rect">
            <a:avLst/>
          </a:prstGeom>
          <a:noFill/>
        </p:spPr>
      </p:pic>
      <p:sp>
        <p:nvSpPr>
          <p:cNvPr id="21506" name="AutoShape 2" descr="https://apf54.mail.ru/cgi-bin/readmsg/%D0%95%D1%89%D0%B5%20%D0%BA%D0%B0%D1%80%D1%82%D0%B8%D0%BD%D0%BA%D0%B0.png?id=13859156840000000872%3B0%3B2&amp;mode=attachment&amp;channel&amp;bs=67006&amp;bl=44618&amp;ct=image%2Fpng&amp;cn=%D0%95%D1%89%D0%B5%20%D0%BA%D0%B0%D1%80%D1%82%D0%B8%D0%BD%D0%BA%D0%B0.png&amp;cte=base64&amp;preview=1&amp;exif=1"/>
          <p:cNvSpPr>
            <a:spLocks noChangeAspect="1" noChangeArrowheads="1"/>
          </p:cNvSpPr>
          <p:nvPr/>
        </p:nvSpPr>
        <p:spPr bwMode="auto">
          <a:xfrm>
            <a:off x="272480" y="188640"/>
            <a:ext cx="907022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Электронная база учета клиентов 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1507" name="Picture 3" descr="C:\Users\Dakir\Desktop\мама\госдума\еще картинка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0792" y="908720"/>
            <a:ext cx="6656277" cy="5256584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5817096" y="2708920"/>
            <a:ext cx="780087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0"/>
            <a:ext cx="8915400" cy="288032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ru-RU" sz="4000" b="1" dirty="0" smtClean="0">
                <a:solidFill>
                  <a:srgbClr val="863A6D"/>
                </a:solidFill>
              </a:rPr>
              <a:t> </a:t>
            </a:r>
            <a:r>
              <a:rPr lang="ru-RU" sz="2000" b="1" dirty="0" err="1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cs typeface="Times New Roman" pitchFamily="18" charset="0"/>
              </a:rPr>
              <a:t>Ресоциализация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cs typeface="Times New Roman" pitchFamily="18" charset="0"/>
              </a:rPr>
              <a:t>, </a:t>
            </a:r>
            <a:r>
              <a:rPr lang="ru-RU" sz="2000" b="1" dirty="0" err="1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cs typeface="Times New Roman" pitchFamily="18" charset="0"/>
              </a:rPr>
              <a:t>абилитация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cs typeface="Times New Roman" pitchFamily="18" charset="0"/>
              </a:rPr>
              <a:t> </a:t>
            </a:r>
            <a:endParaRPr lang="en-US" sz="2000" b="1" dirty="0" smtClean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22533" name="Рисунок 6" descr="SAM_576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2480" y="836712"/>
            <a:ext cx="3236648" cy="2239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3152800" y="836712"/>
            <a:ext cx="3198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Поездки по святыням </a:t>
            </a:r>
            <a:r>
              <a:rPr lang="ru-RU" sz="2000" b="1" dirty="0" err="1" smtClean="0"/>
              <a:t>Прикамья</a:t>
            </a:r>
            <a:endParaRPr lang="ru-RU" sz="3200" b="1" dirty="0" smtClean="0"/>
          </a:p>
          <a:p>
            <a:pPr algn="ctr"/>
            <a:r>
              <a:rPr lang="ru-RU" sz="3200" b="1" dirty="0" smtClean="0">
                <a:solidFill>
                  <a:srgbClr val="FFFFFF"/>
                </a:solidFill>
                <a:latin typeface="Times New Roman" pitchFamily="16" charset="0"/>
              </a:rPr>
              <a:t>.</a:t>
            </a:r>
            <a:endParaRPr lang="ru-RU" sz="32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4448944" y="3429000"/>
            <a:ext cx="32763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Посещение </a:t>
            </a:r>
            <a:endParaRPr lang="en-US" sz="2000" b="1" dirty="0" smtClean="0"/>
          </a:p>
          <a:p>
            <a:r>
              <a:rPr lang="ru-RU" sz="2000" b="1" dirty="0" smtClean="0"/>
              <a:t>театров и </a:t>
            </a:r>
            <a:endParaRPr lang="en-US" sz="2000" b="1" dirty="0" smtClean="0"/>
          </a:p>
          <a:p>
            <a:r>
              <a:rPr lang="ru-RU" sz="2000" b="1" dirty="0" smtClean="0"/>
              <a:t>музеев</a:t>
            </a:r>
            <a:endParaRPr lang="en-US" sz="3200" b="1" dirty="0" smtClean="0"/>
          </a:p>
        </p:txBody>
      </p:sp>
      <p:pic>
        <p:nvPicPr>
          <p:cNvPr id="17" name="Рисунок 4" descr="SAM_570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00672" y="1772816"/>
            <a:ext cx="272053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8D0D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7066487" y="6309320"/>
            <a:ext cx="2668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/>
              <a:t>Проведение праздников</a:t>
            </a:r>
            <a:endParaRPr lang="ru-RU" b="1" dirty="0"/>
          </a:p>
        </p:txBody>
      </p:sp>
      <p:pic>
        <p:nvPicPr>
          <p:cNvPr id="19" name="Рисунок 18" descr="220511-2042.jpg"/>
          <p:cNvPicPr>
            <a:picLocks noChangeAspect="1"/>
          </p:cNvPicPr>
          <p:nvPr/>
        </p:nvPicPr>
        <p:blipFill>
          <a:blip r:embed="rId5" cstate="print"/>
          <a:srcRect r="11236"/>
          <a:stretch>
            <a:fillRect/>
          </a:stretch>
        </p:blipFill>
        <p:spPr>
          <a:xfrm>
            <a:off x="7833320" y="2905733"/>
            <a:ext cx="2072680" cy="1315355"/>
          </a:xfrm>
          <a:prstGeom prst="wedgeEllipseCallout">
            <a:avLst/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" name="Picture 4" descr="https://apf.mail.ru/cgi-bin/readmsg/%D0%98%D0%BB%D1%8C%D0%B8%D0%BD%D1%81%D0%BA%D0%B8%D0%B9%20143-1.jpg?id=14128755410000000036%3B0%3B1&amp;x-email=lvy2008%40mail.ru&amp;exif=1&amp;bs=4038&amp;bl=1441060&amp;ct=image%2Fjpeg&amp;cn=%D0%98%D0%BB%D1%8C%D0%B8%D0%BD%D1%81%D0%BA%D0%B8%D0%B9%20143-1.jpg&amp;cte=base64"/>
          <p:cNvPicPr>
            <a:picLocks noChangeAspect="1" noChangeArrowheads="1"/>
          </p:cNvPicPr>
          <p:nvPr/>
        </p:nvPicPr>
        <p:blipFill>
          <a:blip r:embed="rId6" cstate="print"/>
          <a:srcRect t="22874"/>
          <a:stretch>
            <a:fillRect/>
          </a:stretch>
        </p:blipFill>
        <p:spPr bwMode="auto">
          <a:xfrm>
            <a:off x="428497" y="3068960"/>
            <a:ext cx="3776065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 t="20731" b="6542"/>
          <a:stretch>
            <a:fillRect/>
          </a:stretch>
        </p:blipFill>
        <p:spPr bwMode="auto">
          <a:xfrm>
            <a:off x="2066679" y="4509121"/>
            <a:ext cx="2730303" cy="1374699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8" cstate="print"/>
          <a:srcRect l="14947" t="6875" r="1628" b="21266"/>
          <a:stretch>
            <a:fillRect/>
          </a:stretch>
        </p:blipFill>
        <p:spPr bwMode="auto">
          <a:xfrm>
            <a:off x="194471" y="5229201"/>
            <a:ext cx="2684353" cy="1461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" descr="H:\РЕЗЕРВНАЯ\Pictures\сайт\Кунгурская пещера\0300023d.jpg"/>
          <p:cNvPicPr>
            <a:picLocks noChangeAspect="1" noChangeArrowheads="1"/>
          </p:cNvPicPr>
          <p:nvPr/>
        </p:nvPicPr>
        <p:blipFill>
          <a:blip r:embed="rId9" cstate="print"/>
          <a:srcRect l="11058" t="8237" r="12398" b="12674"/>
          <a:stretch>
            <a:fillRect/>
          </a:stretch>
        </p:blipFill>
        <p:spPr bwMode="auto">
          <a:xfrm>
            <a:off x="3860879" y="5301208"/>
            <a:ext cx="2652295" cy="1419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4" name="Picture 2" descr="https://pp.userapi.com/c837520/v837520969/94dd6/WSM4CV-J1q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81192" y="4581128"/>
            <a:ext cx="2664296" cy="1809501"/>
          </a:xfrm>
          <a:prstGeom prst="rect">
            <a:avLst/>
          </a:prstGeom>
          <a:noFill/>
        </p:spPr>
      </p:pic>
      <p:pic>
        <p:nvPicPr>
          <p:cNvPr id="21" name="Рисунок 20" descr="20170527 09352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33120" y="764704"/>
            <a:ext cx="3672408" cy="204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D:\Sample Pictures\Фотографии\NA\y_2857a0f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49144" y="3429000"/>
            <a:ext cx="2028225" cy="140357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5817096" y="404664"/>
            <a:ext cx="3620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/>
              <a:t>Проведение </a:t>
            </a:r>
            <a:r>
              <a:rPr lang="ru-RU" b="1" dirty="0" smtClean="0"/>
              <a:t>акций, исследований</a:t>
            </a:r>
            <a:endParaRPr lang="ru-RU" b="1" dirty="0"/>
          </a:p>
        </p:txBody>
      </p:sp>
      <p:pic>
        <p:nvPicPr>
          <p:cNvPr id="26" name="Рисунок 25" descr="https://af12.mail.ru/cgi-bin/readmsg?id=14989091790000000809;0;1&amp;mode=attachment&amp;email=lwu2011@mail.ru&amp;bs=5243&amp;bl=201948&amp;ct=image%2fjpeg&amp;cn=IMG_6431.jpg&amp;cte=binary"/>
          <p:cNvPicPr/>
          <p:nvPr/>
        </p:nvPicPr>
        <p:blipFill>
          <a:blip r:embed="rId13" cstate="print"/>
          <a:srcRect l="21957" t="38586" r="21965" b="23716"/>
          <a:stretch>
            <a:fillRect/>
          </a:stretch>
        </p:blipFill>
        <p:spPr bwMode="auto">
          <a:xfrm>
            <a:off x="5097016" y="1916832"/>
            <a:ext cx="2160240" cy="135064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0" y="404664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789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31" y="116633"/>
            <a:ext cx="9033073" cy="42968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Выявление и сопровождение латентных наркопотребителей</a:t>
            </a:r>
            <a:endParaRPr lang="ru-RU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05186" y="6472834"/>
            <a:ext cx="2228850" cy="365125"/>
          </a:xfrm>
        </p:spPr>
        <p:txBody>
          <a:bodyPr/>
          <a:lstStyle/>
          <a:p>
            <a:fld id="{43EBC034-9CA2-4B61-91D2-945397AB9C0D}" type="slidenum">
              <a:rPr lang="ru-RU" smtClean="0"/>
              <a:pPr/>
              <a:t>14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4488" y="548680"/>
            <a:ext cx="905640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272481" y="1124745"/>
            <a:ext cx="1367462" cy="6480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1" b="1" dirty="0" smtClean="0"/>
              <a:t>ПИН</a:t>
            </a:r>
            <a:endParaRPr lang="ru-RU" sz="1401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88671" y="764704"/>
            <a:ext cx="280209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1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401" b="1" dirty="0" smtClean="0">
                <a:solidFill>
                  <a:schemeClr val="accent2">
                    <a:lumMod val="75000"/>
                  </a:schemeClr>
                </a:solidFill>
              </a:rPr>
              <a:t>Аутрич </a:t>
            </a:r>
            <a:r>
              <a:rPr lang="ru-RU" sz="1401" b="1" dirty="0" smtClean="0"/>
              <a:t>(работа на улице, в местах пребывания ПИН), </a:t>
            </a:r>
          </a:p>
          <a:p>
            <a:pPr algn="ctr"/>
            <a:r>
              <a:rPr lang="ru-RU" sz="1401" b="1" dirty="0" smtClean="0">
                <a:solidFill>
                  <a:schemeClr val="accent2">
                    <a:lumMod val="75000"/>
                  </a:schemeClr>
                </a:solidFill>
              </a:rPr>
              <a:t>Схема перенаправления ,</a:t>
            </a:r>
          </a:p>
          <a:p>
            <a:pPr algn="ctr"/>
            <a:r>
              <a:rPr lang="ru-RU" sz="1401" b="1" dirty="0" smtClean="0">
                <a:solidFill>
                  <a:schemeClr val="accent2">
                    <a:lumMod val="75000"/>
                  </a:schemeClr>
                </a:solidFill>
              </a:rPr>
              <a:t>Сопровождение освобождающихся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(СО НКО, МВД, ГУФСИН)</a:t>
            </a:r>
          </a:p>
          <a:p>
            <a:pPr algn="ctr"/>
            <a:endParaRPr lang="ru-RU" sz="1200" i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640632" y="1484784"/>
            <a:ext cx="348728" cy="3600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4992699" y="836714"/>
            <a:ext cx="2613891" cy="10081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1" b="1" dirty="0" smtClean="0">
                <a:solidFill>
                  <a:srgbClr val="C00000"/>
                </a:solidFill>
              </a:rPr>
              <a:t>Низкопороговые центры </a:t>
            </a:r>
            <a:r>
              <a:rPr lang="ru-RU" sz="1401" b="1" dirty="0" smtClean="0"/>
              <a:t>(высокий доступ, конфиденциальность)</a:t>
            </a:r>
            <a:endParaRPr lang="ru-RU" sz="1401" b="1" dirty="0"/>
          </a:p>
          <a:p>
            <a:pPr algn="ctr"/>
            <a:r>
              <a:rPr lang="ru-RU" sz="1200" i="1" dirty="0" smtClean="0"/>
              <a:t>(СО НКО совместно с МО)</a:t>
            </a:r>
            <a:endParaRPr lang="ru-RU" sz="1200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57748" y="836714"/>
            <a:ext cx="1375771" cy="10081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1" b="1" dirty="0" smtClean="0"/>
              <a:t>ТУ МСР,</a:t>
            </a:r>
          </a:p>
          <a:p>
            <a:pPr algn="ctr"/>
            <a:r>
              <a:rPr lang="ru-RU" sz="1401" b="1" dirty="0" smtClean="0"/>
              <a:t>Центр занятости</a:t>
            </a:r>
          </a:p>
          <a:p>
            <a:pPr algn="just">
              <a:tabLst>
                <a:tab pos="714375" algn="l"/>
              </a:tabLst>
            </a:pPr>
            <a:r>
              <a:rPr lang="ru-RU" sz="900" dirty="0" smtClean="0"/>
              <a:t>(при необходимости)</a:t>
            </a:r>
            <a:endParaRPr lang="ru-RU" sz="900" i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617300" y="1160750"/>
            <a:ext cx="61576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656381" y="5190218"/>
            <a:ext cx="576064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1" dirty="0"/>
              <a:t>1 день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56381" y="4190765"/>
            <a:ext cx="576064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1" dirty="0" smtClean="0"/>
              <a:t>3 дня</a:t>
            </a:r>
            <a:endParaRPr lang="ru-RU" sz="100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0803650" y="1268761"/>
            <a:ext cx="15233" cy="5758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6903217" y="2083297"/>
            <a:ext cx="2785011" cy="6976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i="1" dirty="0" smtClean="0"/>
              <a:t>МО : обследование на ВИЧ, </a:t>
            </a:r>
            <a:r>
              <a:rPr lang="ru-RU" sz="1200" i="1" dirty="0" smtClean="0"/>
              <a:t>туберкулез, гепатиты, ИППП</a:t>
            </a:r>
          </a:p>
          <a:p>
            <a:pPr algn="ctr"/>
            <a:r>
              <a:rPr lang="ru-RU" sz="1200" i="1" dirty="0" smtClean="0"/>
              <a:t>(главный врач, медработники)</a:t>
            </a:r>
            <a:endParaRPr lang="ru-RU" sz="1200" i="1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8265368" y="2636912"/>
            <a:ext cx="1" cy="39270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6981226" y="3068960"/>
            <a:ext cx="2684683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/>
              <a:t>Консультация психиатра-нарколога, инфекциониста (при ВИЧ+), фтизиатра (+ туберкулез)</a:t>
            </a:r>
          </a:p>
          <a:p>
            <a:pPr algn="ctr"/>
            <a:r>
              <a:rPr lang="ru-RU" sz="1200" i="1" dirty="0" smtClean="0"/>
              <a:t>(врач: диагностика, принятие решения об объеме лечения)</a:t>
            </a:r>
            <a:endParaRPr lang="ru-RU" sz="1000" i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137243" y="4653136"/>
            <a:ext cx="2528665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/>
              <a:t>Лечение </a:t>
            </a:r>
          </a:p>
          <a:p>
            <a:pPr algn="ctr"/>
            <a:r>
              <a:rPr lang="ru-RU" sz="1200" i="1" dirty="0" smtClean="0"/>
              <a:t>(стационарное, амбулаторное)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653183" y="6046035"/>
            <a:ext cx="1711358" cy="6526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Низкопороговые центры (НЦ)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651474" y="4869134"/>
            <a:ext cx="1734668" cy="6526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/>
              <a:t>Реабилитация социальная</a:t>
            </a:r>
            <a:endParaRPr lang="ru-RU" sz="1050" i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309172" y="3356993"/>
            <a:ext cx="2555596" cy="16806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/>
              <a:t>Поддерживающее  лечение</a:t>
            </a:r>
          </a:p>
          <a:p>
            <a:pPr algn="ctr"/>
            <a:r>
              <a:rPr lang="ru-RU" sz="1400" b="1" i="1" dirty="0" smtClean="0"/>
              <a:t>Социализация :</a:t>
            </a:r>
          </a:p>
          <a:p>
            <a:pPr algn="ctr"/>
            <a:r>
              <a:rPr lang="ru-RU" sz="1400" b="1" i="1" dirty="0" smtClean="0"/>
              <a:t>социально-правовая и психологическая поддержка</a:t>
            </a:r>
          </a:p>
          <a:p>
            <a:pPr algn="ctr"/>
            <a:r>
              <a:rPr lang="ru-RU" sz="1400" i="1" dirty="0" smtClean="0"/>
              <a:t>(МО, СО НКО (НЦ), Агентство  занятости, </a:t>
            </a:r>
            <a:endParaRPr lang="ru-RU" sz="1400" i="1" dirty="0" smtClean="0"/>
          </a:p>
          <a:p>
            <a:pPr algn="ctr"/>
            <a:r>
              <a:rPr lang="ru-RU" sz="1400" i="1" dirty="0" smtClean="0"/>
              <a:t>ТУ </a:t>
            </a:r>
            <a:r>
              <a:rPr lang="ru-RU" sz="1400" i="1" dirty="0" smtClean="0"/>
              <a:t>МСР)</a:t>
            </a:r>
            <a:endParaRPr lang="ru-RU" sz="1200" i="1" dirty="0" smtClean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309173" y="2457758"/>
            <a:ext cx="1923266" cy="6526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/>
              <a:t>Устойчивая ремиссия </a:t>
            </a:r>
          </a:p>
        </p:txBody>
      </p:sp>
      <p:cxnSp>
        <p:nvCxnSpPr>
          <p:cNvPr id="6" name="Соединительная линия уступом 5"/>
          <p:cNvCxnSpPr>
            <a:stCxn id="12" idx="2"/>
            <a:endCxn id="29" idx="1"/>
          </p:cNvCxnSpPr>
          <p:nvPr/>
        </p:nvCxnSpPr>
        <p:spPr>
          <a:xfrm rot="16200000" flipH="1">
            <a:off x="6307786" y="1836681"/>
            <a:ext cx="587288" cy="603573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8307373" y="5589240"/>
            <a:ext cx="1" cy="40834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кругленный прямоугольник 88"/>
          <p:cNvSpPr/>
          <p:nvPr/>
        </p:nvSpPr>
        <p:spPr>
          <a:xfrm>
            <a:off x="7168022" y="6021289"/>
            <a:ext cx="2528665" cy="6766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/>
              <a:t>Реабилитация</a:t>
            </a:r>
            <a:endParaRPr lang="ru-RU" sz="1600" b="1" dirty="0"/>
          </a:p>
          <a:p>
            <a:pPr algn="ctr"/>
            <a:r>
              <a:rPr lang="ru-RU" sz="1200" i="1" dirty="0" smtClean="0"/>
              <a:t>(медицинская стационарная и амбулаторная)</a:t>
            </a:r>
          </a:p>
        </p:txBody>
      </p:sp>
      <p:cxnSp>
        <p:nvCxnSpPr>
          <p:cNvPr id="76" name="Соединительная линия уступом 75"/>
          <p:cNvCxnSpPr>
            <a:stCxn id="89" idx="1"/>
            <a:endCxn id="82" idx="3"/>
          </p:cNvCxnSpPr>
          <p:nvPr/>
        </p:nvCxnSpPr>
        <p:spPr>
          <a:xfrm rot="10800000">
            <a:off x="6386141" y="5195475"/>
            <a:ext cx="781881" cy="116412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89" idx="1"/>
            <a:endCxn id="81" idx="3"/>
          </p:cNvCxnSpPr>
          <p:nvPr/>
        </p:nvCxnSpPr>
        <p:spPr>
          <a:xfrm flipH="1">
            <a:off x="6364540" y="6359598"/>
            <a:ext cx="803482" cy="1277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Скругленный прямоугольник 101"/>
          <p:cNvSpPr/>
          <p:nvPr/>
        </p:nvSpPr>
        <p:spPr>
          <a:xfrm>
            <a:off x="1676636" y="5229201"/>
            <a:ext cx="1894549" cy="12961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/>
              <a:t>Диспансерное наблюдение в наркологической службе, в СПИД центре</a:t>
            </a:r>
            <a:endParaRPr lang="ru-RU" sz="1400" b="1" dirty="0"/>
          </a:p>
        </p:txBody>
      </p:sp>
      <p:cxnSp>
        <p:nvCxnSpPr>
          <p:cNvPr id="80" name="Соединительная линия уступом 79"/>
          <p:cNvCxnSpPr>
            <a:stCxn id="82" idx="1"/>
            <a:endCxn id="102" idx="3"/>
          </p:cNvCxnSpPr>
          <p:nvPr/>
        </p:nvCxnSpPr>
        <p:spPr>
          <a:xfrm rot="10800000" flipV="1">
            <a:off x="3571185" y="5195475"/>
            <a:ext cx="1080289" cy="68179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ная линия уступом 86"/>
          <p:cNvCxnSpPr>
            <a:stCxn id="81" idx="1"/>
            <a:endCxn id="102" idx="3"/>
          </p:cNvCxnSpPr>
          <p:nvPr/>
        </p:nvCxnSpPr>
        <p:spPr>
          <a:xfrm rot="10800000">
            <a:off x="3571186" y="5877272"/>
            <a:ext cx="1081998" cy="49510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4094905" y="5589240"/>
            <a:ext cx="1716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Приверженность лечению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135" name="Прямая со стрелкой 134"/>
          <p:cNvCxnSpPr>
            <a:endCxn id="108" idx="2"/>
          </p:cNvCxnSpPr>
          <p:nvPr/>
        </p:nvCxnSpPr>
        <p:spPr>
          <a:xfrm flipH="1" flipV="1">
            <a:off x="1270807" y="3110439"/>
            <a:ext cx="3" cy="3139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72481" y="764704"/>
            <a:ext cx="9487754" cy="1296144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967112" y="5517232"/>
            <a:ext cx="743789" cy="5539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Сопровождение НКО</a:t>
            </a:r>
            <a:endParaRPr lang="ru-RU" sz="1000" dirty="0"/>
          </a:p>
        </p:txBody>
      </p:sp>
      <p:cxnSp>
        <p:nvCxnSpPr>
          <p:cNvPr id="113" name="Shape 112"/>
          <p:cNvCxnSpPr>
            <a:stCxn id="102" idx="1"/>
          </p:cNvCxnSpPr>
          <p:nvPr/>
        </p:nvCxnSpPr>
        <p:spPr>
          <a:xfrm rot="10800000">
            <a:off x="1052567" y="5013176"/>
            <a:ext cx="624069" cy="864096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8265368" y="4293096"/>
            <a:ext cx="1" cy="39270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H="1">
            <a:off x="5655078" y="5805264"/>
            <a:ext cx="234026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584848" y="2492896"/>
            <a:ext cx="2592287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Одно из основных условий – наличие соглашения между МО и СО НКО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50" name="Прямая со стрелкой 49"/>
          <p:cNvCxnSpPr>
            <a:stCxn id="7" idx="3"/>
          </p:cNvCxnSpPr>
          <p:nvPr/>
        </p:nvCxnSpPr>
        <p:spPr>
          <a:xfrm>
            <a:off x="4790769" y="1412776"/>
            <a:ext cx="23423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99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84515" y="116632"/>
            <a:ext cx="8355332" cy="274042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000" b="1" dirty="0" smtClean="0">
                <a:solidFill>
                  <a:srgbClr val="C00000"/>
                </a:solidFill>
              </a:rPr>
              <a:t>Таким </a:t>
            </a:r>
            <a:r>
              <a:rPr lang="ru-RU" sz="2000" b="1" dirty="0" smtClean="0">
                <a:solidFill>
                  <a:srgbClr val="C00000"/>
                </a:solidFill>
              </a:rPr>
              <a:t>образом, создается законченный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процесс: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876879470"/>
              </p:ext>
            </p:extLst>
          </p:nvPr>
        </p:nvGraphicFramePr>
        <p:xfrm>
          <a:off x="428497" y="1052737"/>
          <a:ext cx="9205023" cy="452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50775805"/>
              </p:ext>
            </p:extLst>
          </p:nvPr>
        </p:nvGraphicFramePr>
        <p:xfrm>
          <a:off x="2788260" y="5229200"/>
          <a:ext cx="421246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Выноска со стрелками влево/вправо 10"/>
          <p:cNvSpPr/>
          <p:nvPr/>
        </p:nvSpPr>
        <p:spPr>
          <a:xfrm rot="5400000">
            <a:off x="7503283" y="1178750"/>
            <a:ext cx="828092" cy="1872208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03217" y="1916832"/>
            <a:ext cx="197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rgbClr val="F8A192"/>
                </a:solidFill>
                <a:latin typeface="Calibri" pitchFamily="34" charset="0"/>
                <a:cs typeface="Arial" pitchFamily="34" charset="0"/>
              </a:rPr>
              <a:t>Партнерская сеть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0472" y="548680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15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C034-9CA2-4B61-91D2-945397AB9C0D}" type="slidenum">
              <a:rPr lang="ru-RU" smtClean="0"/>
              <a:pPr/>
              <a:t>16</a:t>
            </a:fld>
            <a:endParaRPr lang="ru-RU" dirty="0"/>
          </a:p>
        </p:txBody>
      </p:sp>
      <p:grpSp>
        <p:nvGrpSpPr>
          <p:cNvPr id="5" name="Содержимое 4"/>
          <p:cNvGrpSpPr>
            <a:grpSpLocks noGrp="1"/>
          </p:cNvGrpSpPr>
          <p:nvPr>
            <p:ph idx="1"/>
          </p:nvPr>
        </p:nvGrpSpPr>
        <p:grpSpPr>
          <a:xfrm>
            <a:off x="5529064" y="548680"/>
            <a:ext cx="4169668" cy="3528392"/>
            <a:chOff x="377627" y="954087"/>
            <a:chExt cx="4212000" cy="562296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77627" y="1052736"/>
              <a:ext cx="4212000" cy="55243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77627" y="954087"/>
              <a:ext cx="4212000" cy="6855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Привлечение к реабилитации</a:t>
              </a:r>
              <a:endParaRPr lang="ru-RU" dirty="0"/>
            </a:p>
          </p:txBody>
        </p:sp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8504" y="116632"/>
            <a:ext cx="8915400" cy="41805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Результат комплексного подхода</a:t>
            </a:r>
            <a:endParaRPr lang="ru-RU" sz="20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44488" y="548680"/>
            <a:ext cx="905640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601072" y="1196752"/>
            <a:ext cx="4104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Согласованные действия представителей СО НКО и наркологической службы позволяют эффективно вовлекать и удерживать пациентов в лечебных программах как по </a:t>
            </a:r>
            <a:r>
              <a:rPr lang="ru-RU" sz="1600" dirty="0" err="1" smtClean="0"/>
              <a:t>наркозависимости</a:t>
            </a:r>
            <a:r>
              <a:rPr lang="ru-RU" sz="1600" dirty="0" smtClean="0"/>
              <a:t>, так и по ВИЧ-инфекции. Например, более 35 % наркопотребителей, поступивших на стационарную реабилитацию в ГБУЗ ПК ПККНД, были сопровождены в наркологию общественными организациями Пермского края.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4488" y="620688"/>
            <a:ext cx="47525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Как результат комплексного подхода, улучшения качества лечебных и реабилитационных мероприятий: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увеличилось число больных, снятых с диспансерного наблюдения в связи с устойчивой ремиссией (по всем нозологическим формам);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2016 году снято с диспансерного наблюдения в связи с длительной ремиссией 460 человек с наркотической зависимостью, что составило 38,2% от общего числа снятых с диспансерного наблюдения ( в 2015 г. - 27%).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776536" y="4221088"/>
          <a:ext cx="74168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Памятник Пушкину в г. Пермь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0"/>
            <a:ext cx="4953000" cy="3429000"/>
          </a:xfrm>
          <a:prstGeom prst="rect">
            <a:avLst/>
          </a:prstGeom>
          <a:noFill/>
        </p:spPr>
      </p:pic>
      <p:pic>
        <p:nvPicPr>
          <p:cNvPr id="118790" name="Picture 6" descr="Парк в Перми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429001"/>
            <a:ext cx="4829175" cy="3429000"/>
          </a:xfrm>
          <a:prstGeom prst="rect">
            <a:avLst/>
          </a:prstGeom>
          <a:noFill/>
        </p:spPr>
      </p:pic>
      <p:pic>
        <p:nvPicPr>
          <p:cNvPr id="118792" name="Picture 8" descr="Пермь, река Кам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96983" y="3429001"/>
            <a:ext cx="5109017" cy="3429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18974" y="5949280"/>
            <a:ext cx="4914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Благодарю за внимание!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img-fotki.yandex.ru/get/4428/76677308.3/0_6e8ec_a8a4a9c0_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b="5249"/>
          <a:stretch>
            <a:fillRect/>
          </a:stretch>
        </p:blipFill>
        <p:spPr bwMode="auto">
          <a:xfrm>
            <a:off x="0" y="0"/>
            <a:ext cx="5045786" cy="3429000"/>
          </a:xfrm>
          <a:prstGeom prst="rect">
            <a:avLst/>
          </a:prstGeom>
          <a:noFill/>
        </p:spPr>
      </p:pic>
      <p:pic>
        <p:nvPicPr>
          <p:cNvPr id="18434" name="Picture 2" descr="C:\Users\Dakir\Pictures\Пермь\fz9vPK6OeY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26853" y="2474894"/>
            <a:ext cx="280831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C034-9CA2-4B61-91D2-945397AB9C0D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8464" y="115399"/>
            <a:ext cx="9562874" cy="56742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Изменение </a:t>
            </a:r>
            <a:r>
              <a:rPr lang="ru-RU" sz="2000" b="1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наркосцены</a:t>
            </a:r>
            <a:endParaRPr lang="ru-RU" sz="20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0472" y="548680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31586143"/>
              </p:ext>
            </p:extLst>
          </p:nvPr>
        </p:nvGraphicFramePr>
        <p:xfrm>
          <a:off x="128464" y="980728"/>
          <a:ext cx="5400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32520" y="620688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Динамика обнаружения основных ПАВ </a:t>
            </a:r>
            <a:br>
              <a:rPr lang="ru-RU" sz="1400" b="1" dirty="0" smtClean="0"/>
            </a:br>
            <a:r>
              <a:rPr lang="ru-RU" sz="1400" b="1" dirty="0" smtClean="0"/>
              <a:t>ХТЛ , 2014-2016 </a:t>
            </a:r>
            <a:r>
              <a:rPr lang="ru-RU" sz="1400" b="1" dirty="0" err="1" smtClean="0"/>
              <a:t>гг</a:t>
            </a:r>
            <a:r>
              <a:rPr lang="ru-RU" sz="1400" b="1" dirty="0" smtClean="0"/>
              <a:t>, 1 </a:t>
            </a:r>
            <a:r>
              <a:rPr lang="ru-RU" sz="1400" b="1" dirty="0" err="1" smtClean="0"/>
              <a:t>п\г</a:t>
            </a:r>
            <a:r>
              <a:rPr lang="ru-RU" sz="1400" b="1" dirty="0" smtClean="0"/>
              <a:t> 2017</a:t>
            </a:r>
            <a:endParaRPr lang="ru-RU" sz="24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5529064" y="692696"/>
            <a:ext cx="4248472" cy="6165304"/>
            <a:chOff x="303070" y="834186"/>
            <a:chExt cx="4398877" cy="732741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03070" y="1192609"/>
              <a:ext cx="4324320" cy="66440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03070" y="834186"/>
              <a:ext cx="4324320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Особенности </a:t>
              </a:r>
              <a:r>
                <a:rPr lang="ru-RU" dirty="0" err="1" smtClean="0"/>
                <a:t>наркопотребления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3070" y="1412775"/>
              <a:ext cx="4398877" cy="674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altLang="ru-RU" sz="1400" b="1" dirty="0" smtClean="0">
                  <a:solidFill>
                    <a:schemeClr val="tx2"/>
                  </a:solidFill>
                </a:rPr>
                <a:t>Проблема:</a:t>
              </a:r>
              <a:r>
                <a:rPr lang="ru-RU" sz="1400" dirty="0" smtClean="0"/>
                <a:t> Смена наркотика привела к изменению поведения наркопотребителей : </a:t>
              </a:r>
            </a:p>
            <a:p>
              <a:pPr algn="just">
                <a:buFont typeface="Wingdings" pitchFamily="2" charset="2"/>
                <a:buChar char="ü"/>
              </a:pPr>
              <a:r>
                <a:rPr lang="ru-RU" sz="1400" dirty="0" smtClean="0"/>
                <a:t>психические расстройства (бред преследования),</a:t>
              </a:r>
            </a:p>
            <a:p>
              <a:pPr algn="just">
                <a:buFont typeface="Wingdings" pitchFamily="2" charset="2"/>
                <a:buChar char="ü"/>
              </a:pPr>
              <a:r>
                <a:rPr lang="ru-RU" sz="1400" dirty="0" smtClean="0"/>
                <a:t> отсутствие физического дискомфорта при синдроме отмены, </a:t>
              </a:r>
            </a:p>
            <a:p>
              <a:pPr algn="just">
                <a:buFont typeface="Wingdings" pitchFamily="2" charset="2"/>
                <a:buChar char="ü"/>
              </a:pPr>
              <a:r>
                <a:rPr lang="ru-RU" sz="1400" dirty="0" smtClean="0"/>
                <a:t>отсутствие контроля поведения</a:t>
              </a:r>
            </a:p>
            <a:p>
              <a:pPr algn="just">
                <a:buFont typeface="Wingdings" pitchFamily="2" charset="2"/>
                <a:buChar char="ü"/>
              </a:pPr>
              <a:r>
                <a:rPr lang="ru-RU" sz="1400" dirty="0" smtClean="0"/>
                <a:t>высокая сексуальная активность (рост </a:t>
              </a:r>
              <a:r>
                <a:rPr lang="ru-RU" sz="1400" dirty="0" smtClean="0"/>
                <a:t>ВИЧ-инфекции</a:t>
              </a:r>
              <a:r>
                <a:rPr lang="ru-RU" sz="1400" dirty="0" smtClean="0"/>
                <a:t>, незапланированные беременности</a:t>
              </a:r>
              <a:r>
                <a:rPr lang="ru-RU" sz="1400" dirty="0" smtClean="0"/>
                <a:t>)</a:t>
              </a:r>
              <a:endParaRPr lang="ru-RU" sz="1400" dirty="0" smtClean="0"/>
            </a:p>
            <a:p>
              <a:pPr algn="just"/>
              <a:r>
                <a:rPr lang="ru-RU" sz="1400" dirty="0" smtClean="0"/>
                <a:t>Уход «в тень» является причиной жизни  за чертой закона, приводит к опасным практикам и потере здоровья, распространению ВИЧ-инфекции, туберкулеза, гепатитов, увеличению больных людей, пополняющих тюрьмы. Учитывая неспособность </a:t>
              </a:r>
              <a:r>
                <a:rPr lang="ru-RU" sz="1400" dirty="0" err="1" smtClean="0"/>
                <a:t>наркопотребителя</a:t>
              </a:r>
              <a:r>
                <a:rPr lang="ru-RU" sz="1400" dirty="0" smtClean="0"/>
                <a:t> к системному труду, учебе, основными источниками его дохода становится криминальная активность. </a:t>
              </a:r>
              <a:r>
                <a:rPr lang="ru-RU" altLang="ru-RU" sz="1400" b="1" dirty="0" smtClean="0">
                  <a:solidFill>
                    <a:srgbClr val="C00000"/>
                  </a:solidFill>
                </a:rPr>
                <a:t> </a:t>
              </a:r>
            </a:p>
            <a:p>
              <a:r>
                <a:rPr lang="ru-RU" altLang="ru-RU" sz="1400" b="1" dirty="0" smtClean="0">
                  <a:solidFill>
                    <a:schemeClr val="tx2"/>
                  </a:solidFill>
                </a:rPr>
                <a:t>Решение:</a:t>
              </a:r>
            </a:p>
            <a:p>
              <a:pPr indent="177800" algn="just">
                <a:buFont typeface="Wingdings" pitchFamily="2" charset="2"/>
                <a:buChar char="Ø"/>
              </a:pPr>
              <a:r>
                <a:rPr lang="ru-RU" sz="1400" b="1" dirty="0" smtClean="0"/>
                <a:t>1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  <a:r>
                <a:rPr lang="ru-RU" sz="1400" dirty="0" smtClean="0"/>
                <a:t> Привлечение к выявлению  потребителей наркотиков социально ориентированных НКО. Выделение субсидий на реализацию аутрич, низкопороговых программ, включающих в себя обеспечение  наркопотребителей средствами защиты.</a:t>
              </a:r>
            </a:p>
            <a:p>
              <a:pPr indent="177800" algn="just">
                <a:buFont typeface="Wingdings" pitchFamily="2" charset="2"/>
                <a:buChar char="Ø"/>
              </a:pPr>
              <a:r>
                <a:rPr lang="ru-RU" sz="1400" dirty="0" smtClean="0"/>
                <a:t>2. Заключение соглашений МО и СО НКО о совместной работе</a:t>
              </a:r>
            </a:p>
            <a:p>
              <a:endParaRPr lang="ru-RU" sz="13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163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C034-9CA2-4B61-91D2-945397AB9C0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8936" y="404664"/>
            <a:ext cx="9577064" cy="429688"/>
          </a:xfrm>
          <a:prstGeom prst="rect">
            <a:avLst/>
          </a:prstGeom>
        </p:spPr>
        <p:txBody>
          <a:bodyPr vert="horz" lIns="91427" tIns="45713" rIns="91427" bIns="45713" rtlCol="0" anchor="ctr">
            <a:noAutofit/>
          </a:bodyPr>
          <a:lstStyle>
            <a:lvl1pPr algn="ctr" defTabSz="91427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Приказ Министерства здравоохранения Российской Федерации от 30 декабря 2015 г. № 1034н «Об утверждении Порядка оказания медицинской помощи по профилю «психиатрия-наркология».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6496" y="908720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4448944" y="1052736"/>
            <a:ext cx="5256584" cy="4725144"/>
            <a:chOff x="377627" y="954087"/>
            <a:chExt cx="4212000" cy="5622969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77627" y="1052736"/>
              <a:ext cx="4212000" cy="55243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77627" y="954087"/>
              <a:ext cx="4212000" cy="6855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Государственные программы</a:t>
              </a:r>
              <a:r>
                <a:rPr lang="ru-RU" sz="2200" i="1" dirty="0" smtClean="0"/>
                <a:t/>
              </a:r>
              <a:br>
                <a:rPr lang="ru-RU" sz="2200" i="1" dirty="0" smtClean="0"/>
              </a:br>
              <a:endParaRPr lang="ru-RU" sz="2000" dirty="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736976" y="1700808"/>
            <a:ext cx="49530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В Пермском крае действуют: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/>
              <a:t> государственная программа «Обеспечение общественной безопасности Пермского края» с подпрограммой 2 «Противодействие наркомании и незаконному обороту наркотических средств, профилактика потребления психоактивных веществ на территории Пермского края», утвержденная постановлением Правительства Пермского края от 03 октября 2013 г. № 1328-п,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/>
              <a:t> государственная программа Пермского края «Развитие здравоохранения», утвержденная постановлением Правительства Пермского края от 3 октября 2013 г. N 1319-п. </a:t>
            </a:r>
          </a:p>
          <a:p>
            <a:endParaRPr lang="ru-RU" sz="1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2480" y="1124744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п.28 «Порядка оказания медицинской помощи по профилю «психиатрия-наркология» прописано «Медицинские организации осуществляют профилактику наркологических расстройств, консультирование, лечение в амбулаторных условиях и диспансерное наблюдение лиц, проходящих социальную реабилитацию в социально ориентированных некоммерческих организациях, осуществляющих деятельность в области комплексной реабилитации и ресоциализации лиц, осуществляющих незаконное потребление наркотических средств или психотропных веществ».</a:t>
            </a:r>
          </a:p>
        </p:txBody>
      </p:sp>
    </p:spTree>
    <p:extLst>
      <p:ext uri="{BB962C8B-B14F-4D97-AF65-F5344CB8AC3E}">
        <p14:creationId xmlns:p14="http://schemas.microsoft.com/office/powerpoint/2010/main" xmlns="" val="37396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C034-9CA2-4B61-91D2-945397AB9C0D}" type="slidenum">
              <a:rPr lang="ru-RU" smtClean="0"/>
              <a:pPr/>
              <a:t>3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44488" y="548680"/>
            <a:ext cx="905640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961112" y="2060848"/>
            <a:ext cx="3687960" cy="4365104"/>
            <a:chOff x="377627" y="954087"/>
            <a:chExt cx="4212000" cy="562296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77627" y="1052736"/>
              <a:ext cx="4212000" cy="55243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77627" y="954087"/>
              <a:ext cx="4212000" cy="6855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2017г</a:t>
              </a:r>
              <a:r>
                <a:rPr lang="ru-RU" sz="2200" i="1" dirty="0" smtClean="0"/>
                <a:t/>
              </a:r>
              <a:br>
                <a:rPr lang="ru-RU" sz="2200" i="1" dirty="0" smtClean="0"/>
              </a:br>
              <a:endParaRPr lang="ru-RU" sz="20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033120" y="3501008"/>
            <a:ext cx="36724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dirty="0" smtClean="0"/>
              <a:t>Краевая конференция «Вопросы эффективного взаимодействия государственных и общественных организаций в области реабилитации наркологических больных»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dirty="0" smtClean="0"/>
              <a:t> Семинары, мастер – классы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dirty="0" smtClean="0"/>
              <a:t>Круглый стол «Вопросы межведомственного взаимодействия в предупреждении </a:t>
            </a:r>
            <a:r>
              <a:rPr lang="ru-RU" sz="1600" dirty="0" err="1" smtClean="0"/>
              <a:t>саморазрушающего</a:t>
            </a:r>
            <a:r>
              <a:rPr lang="ru-RU" sz="1600" dirty="0" smtClean="0"/>
              <a:t> поведения несовершеннолетних»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61112" y="2708920"/>
            <a:ext cx="3800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IX</a:t>
            </a:r>
            <a:r>
              <a:rPr lang="ru-RU" dirty="0" smtClean="0"/>
              <a:t> Ежегодный Форум общественных организаций Пермского края «Кто поможет алкоголику и наркоману?»:</a:t>
            </a:r>
          </a:p>
          <a:p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7626" y="115641"/>
            <a:ext cx="9258246" cy="42968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Система обучения специалистов, в том числе сотрудников НКО</a:t>
            </a:r>
            <a:endParaRPr lang="ru-RU" sz="20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472" y="548680"/>
            <a:ext cx="31683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/>
            <a:r>
              <a:rPr lang="ru-RU" sz="1400" dirty="0" smtClean="0"/>
              <a:t>В рамках взаимодействия с общественными организациями проводятся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рабочие встречи, круглые столы, Форум общественных организаций</a:t>
            </a:r>
            <a:r>
              <a:rPr lang="ru-RU" sz="1400" dirty="0" smtClean="0"/>
              <a:t>. </a:t>
            </a:r>
          </a:p>
          <a:p>
            <a:pPr indent="542925" algn="just"/>
            <a:r>
              <a:rPr lang="ru-RU" sz="1400" dirty="0" smtClean="0"/>
              <a:t>Семинары </a:t>
            </a:r>
            <a:r>
              <a:rPr lang="ru-RU" sz="1400" dirty="0" smtClean="0"/>
              <a:t>носят межведомственный характер, преподавателями выступают :</a:t>
            </a:r>
          </a:p>
          <a:p>
            <a:pPr indent="542925" algn="just">
              <a:buFont typeface="Wingdings" pitchFamily="2" charset="2"/>
              <a:buChar char="Ø"/>
            </a:pPr>
            <a:r>
              <a:rPr lang="ru-RU" sz="1400" dirty="0" smtClean="0"/>
              <a:t>психиатры-наркологи, </a:t>
            </a:r>
          </a:p>
          <a:p>
            <a:pPr indent="542925" algn="just">
              <a:buFont typeface="Wingdings" pitchFamily="2" charset="2"/>
              <a:buChar char="Ø"/>
            </a:pPr>
            <a:r>
              <a:rPr lang="ru-RU" sz="1400" dirty="0" smtClean="0"/>
              <a:t>Специалисты центра </a:t>
            </a:r>
            <a:r>
              <a:rPr lang="ru-RU" sz="1400" dirty="0" smtClean="0"/>
              <a:t>СПИД, </a:t>
            </a:r>
          </a:p>
          <a:p>
            <a:pPr indent="542925" algn="just">
              <a:buFont typeface="Wingdings" pitchFamily="2" charset="2"/>
              <a:buChar char="Ø"/>
            </a:pPr>
            <a:r>
              <a:rPr lang="ru-RU" sz="1400" dirty="0" smtClean="0"/>
              <a:t>фтизиатры, </a:t>
            </a:r>
          </a:p>
          <a:p>
            <a:pPr indent="542925" algn="just">
              <a:buFont typeface="Wingdings" pitchFamily="2" charset="2"/>
              <a:buChar char="Ø"/>
            </a:pPr>
            <a:r>
              <a:rPr lang="ru-RU" sz="1400" dirty="0" smtClean="0"/>
              <a:t>психологи, </a:t>
            </a:r>
          </a:p>
          <a:p>
            <a:pPr indent="542925" algn="just">
              <a:buFont typeface="Wingdings" pitchFamily="2" charset="2"/>
              <a:buChar char="Ø"/>
            </a:pPr>
            <a:r>
              <a:rPr lang="ru-RU" sz="1400" dirty="0" smtClean="0"/>
              <a:t>представители МСР,</a:t>
            </a:r>
          </a:p>
          <a:p>
            <a:pPr indent="542925" algn="just">
              <a:buFont typeface="Wingdings" pitchFamily="2" charset="2"/>
              <a:buChar char="Ø"/>
            </a:pPr>
            <a:r>
              <a:rPr lang="ru-RU" sz="1400" dirty="0" smtClean="0"/>
              <a:t>представители  Агентства по занятости </a:t>
            </a:r>
            <a:r>
              <a:rPr lang="ru-RU" sz="1400" dirty="0" smtClean="0"/>
              <a:t>населения,</a:t>
            </a:r>
            <a:endParaRPr lang="ru-RU" sz="1400" dirty="0" smtClean="0"/>
          </a:p>
          <a:p>
            <a:pPr indent="542925" algn="just">
              <a:buFont typeface="Wingdings" pitchFamily="2" charset="2"/>
              <a:buChar char="Ø"/>
            </a:pPr>
            <a:r>
              <a:rPr lang="ru-RU" sz="1400" dirty="0" smtClean="0"/>
              <a:t>Представители  </a:t>
            </a:r>
            <a:r>
              <a:rPr lang="ru-RU" sz="1400" dirty="0" smtClean="0"/>
              <a:t>МВД, ГУФСИН и прокуратуры,</a:t>
            </a:r>
          </a:p>
          <a:p>
            <a:pPr indent="542925" algn="just">
              <a:buFont typeface="Wingdings" pitchFamily="2" charset="2"/>
              <a:buChar char="Ø"/>
            </a:pPr>
            <a:r>
              <a:rPr lang="ru-RU" sz="1400" dirty="0" smtClean="0"/>
              <a:t>юристы</a:t>
            </a:r>
            <a:endParaRPr lang="ru-RU" sz="1400" dirty="0" smtClean="0"/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/>
          <a:srcRect l="1883" t="-58" r="1881" b="1"/>
          <a:stretch/>
        </p:blipFill>
        <p:spPr>
          <a:xfrm>
            <a:off x="3008784" y="476672"/>
            <a:ext cx="3384376" cy="4824536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 l="12314" t="8085" r="14955" b="13074"/>
          <a:stretch>
            <a:fillRect/>
          </a:stretch>
        </p:blipFill>
        <p:spPr bwMode="auto">
          <a:xfrm>
            <a:off x="416496" y="4509120"/>
            <a:ext cx="2815639" cy="1716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 l="40182" t="16723" r="19054" b="42513"/>
          <a:stretch>
            <a:fillRect/>
          </a:stretch>
        </p:blipFill>
        <p:spPr bwMode="auto">
          <a:xfrm>
            <a:off x="200473" y="5949280"/>
            <a:ext cx="1408156" cy="79208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64768" y="5483809"/>
            <a:ext cx="1800200" cy="1374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95300" y="193675"/>
            <a:ext cx="9254200" cy="355005"/>
          </a:xfrm>
          <a:ln/>
        </p:spPr>
        <p:txBody>
          <a:bodyPr lIns="90000" tIns="46800" rIns="90000" bIns="46800">
            <a:no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rgbClr val="C00000"/>
                </a:solidFill>
              </a:rPr>
              <a:t>Направления</a:t>
            </a:r>
            <a:r>
              <a:rPr lang="en-GB" sz="2000" b="1" dirty="0" smtClean="0">
                <a:solidFill>
                  <a:srgbClr val="C00000"/>
                </a:solidFill>
              </a:rPr>
              <a:t>  </a:t>
            </a:r>
            <a:r>
              <a:rPr lang="en-GB" sz="2000" b="1" dirty="0" err="1" smtClean="0">
                <a:solidFill>
                  <a:srgbClr val="C00000"/>
                </a:solidFill>
              </a:rPr>
              <a:t>развития</a:t>
            </a:r>
            <a:r>
              <a:rPr lang="en-GB" sz="2000" b="1" dirty="0" smtClean="0">
                <a:solidFill>
                  <a:srgbClr val="C00000"/>
                </a:solidFill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</a:rPr>
              <a:t>взаимодействия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200472" y="1196752"/>
            <a:ext cx="9511191" cy="5040013"/>
          </a:xfrm>
          <a:ln/>
        </p:spPr>
        <p:txBody>
          <a:bodyPr lIns="90000" tIns="46800" rIns="90000" bIns="46800"/>
          <a:lstStyle/>
          <a:p>
            <a:pPr marL="330200" indent="-3302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80000"/>
              <a:buFont typeface="Wingdings" pitchFamily="2" charset="2"/>
              <a:buChar char="v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en-GB" sz="2000" u="sng" dirty="0" err="1" smtClean="0">
                <a:latin typeface="Tahoma" pitchFamily="32" charset="0"/>
              </a:rPr>
              <a:t>Объединение</a:t>
            </a:r>
            <a:r>
              <a:rPr lang="ru-RU" sz="2000" u="sng" dirty="0" smtClean="0">
                <a:latin typeface="Tahoma" pitchFamily="32" charset="0"/>
              </a:rPr>
              <a:t> усилий</a:t>
            </a:r>
            <a:r>
              <a:rPr lang="en-GB" sz="2000" u="sng" dirty="0" smtClean="0">
                <a:latin typeface="Tahoma" pitchFamily="32" charset="0"/>
              </a:rPr>
              <a:t>:</a:t>
            </a:r>
            <a:endParaRPr lang="en-GB" sz="2000" u="sng" dirty="0" smtClean="0">
              <a:latin typeface="Tahoma" pitchFamily="32" charset="0"/>
            </a:endParaRPr>
          </a:p>
          <a:p>
            <a:pPr marL="330200" indent="-33020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80000"/>
              <a:buFont typeface="Wingdings" charset="2"/>
              <a:buChar char="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ru-RU" sz="2000" b="1" dirty="0" smtClean="0"/>
              <a:t>Выявление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/>
              <a:t>потребителей ПАВ</a:t>
            </a:r>
          </a:p>
          <a:p>
            <a:pPr marL="330200" indent="-33020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80000"/>
              <a:buFont typeface="Wingdings" charset="2"/>
              <a:buChar char="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ru-RU" sz="2000" b="1" dirty="0"/>
              <a:t>Мотивирование на прохождение обследования на ВИЧ, гепатиты</a:t>
            </a:r>
          </a:p>
          <a:p>
            <a:pPr marL="330200" indent="-33020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80000"/>
              <a:buFont typeface="Wingdings" charset="2"/>
              <a:buChar char="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ru-RU" sz="2000" b="1" dirty="0"/>
              <a:t>Приверженность лечению </a:t>
            </a:r>
          </a:p>
          <a:p>
            <a:pPr marL="330200" indent="-33020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80000"/>
              <a:buFont typeface="Wingdings" charset="2"/>
              <a:buChar char="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ru-RU" sz="2000" b="1" dirty="0"/>
              <a:t>Социализация: помощь в трудоустройстве, подготовке и переподготовке, психологическая поддержка, семейная психотерапия и т.д.</a:t>
            </a:r>
          </a:p>
          <a:p>
            <a:pPr marL="330200" indent="-33020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80000"/>
              <a:buFont typeface="Wingdings" charset="2"/>
              <a:buChar char="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ru-RU" sz="2000" b="1" dirty="0"/>
              <a:t>Программы </a:t>
            </a:r>
            <a:r>
              <a:rPr lang="ru-RU" sz="2000" b="1" dirty="0" err="1"/>
              <a:t>ресоциализации</a:t>
            </a:r>
            <a:r>
              <a:rPr lang="ru-RU" sz="2000" b="1" dirty="0"/>
              <a:t> для находящихся в местах лишения свободы</a:t>
            </a:r>
          </a:p>
          <a:p>
            <a:pPr marL="330200" indent="-33020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8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ru-RU" sz="2000" dirty="0"/>
          </a:p>
          <a:p>
            <a:pPr marL="330200" indent="-330200" hangingPunct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ru-RU" sz="2400" u="sng" dirty="0">
                <a:latin typeface="Tahoma" pitchFamily="32" charset="0"/>
              </a:rPr>
              <a:t> </a:t>
            </a:r>
            <a:r>
              <a:rPr lang="ru-RU" sz="2000" u="sng" dirty="0">
                <a:latin typeface="Tahoma" pitchFamily="32" charset="0"/>
              </a:rPr>
              <a:t>Разделение функций</a:t>
            </a:r>
            <a:r>
              <a:rPr lang="ru-RU" sz="2400" dirty="0">
                <a:latin typeface="Tahoma" pitchFamily="32" charset="0"/>
              </a:rPr>
              <a:t>:</a:t>
            </a:r>
          </a:p>
          <a:p>
            <a:pPr marL="330200" indent="-33020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80000"/>
              <a:buFont typeface="Wingdings" charset="2"/>
              <a:buChar char="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ru-RU" sz="2000" b="1" dirty="0" smtClean="0"/>
              <a:t>Работа </a:t>
            </a:r>
            <a:r>
              <a:rPr lang="ru-RU" sz="2000" b="1" dirty="0"/>
              <a:t>в очагах </a:t>
            </a:r>
            <a:r>
              <a:rPr lang="ru-RU" sz="2000" b="1" dirty="0" smtClean="0"/>
              <a:t>(места привычного нахождения наркопотребителей , </a:t>
            </a:r>
            <a:r>
              <a:rPr lang="ru-RU" sz="2000" b="1" dirty="0"/>
              <a:t>уличная </a:t>
            </a:r>
            <a:r>
              <a:rPr lang="ru-RU" sz="2000" b="1" dirty="0" smtClean="0"/>
              <a:t>проституция и </a:t>
            </a:r>
            <a:r>
              <a:rPr lang="ru-RU" sz="2000" b="1" dirty="0"/>
              <a:t>т.д.)</a:t>
            </a:r>
          </a:p>
          <a:p>
            <a:pPr marL="330200" indent="-33020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80000"/>
              <a:buFont typeface="Wingdings" charset="2"/>
              <a:buChar char="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ru-RU" sz="2000" b="1" dirty="0"/>
              <a:t>Социальная реабилитация (немедицинские реабилитационные программы, создание рабочих мест)</a:t>
            </a:r>
          </a:p>
          <a:p>
            <a:pPr marL="330200" indent="-33020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80000"/>
              <a:buFont typeface="Wingdings" charset="2"/>
              <a:buChar char="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ru-RU" sz="2000" b="1" dirty="0"/>
              <a:t>Группы само- и взаимопомощи, в том числе для </a:t>
            </a:r>
            <a:r>
              <a:rPr lang="ru-RU" sz="2000" b="1" dirty="0" err="1"/>
              <a:t>созависимых</a:t>
            </a:r>
            <a:endParaRPr lang="ru-RU" sz="2000" b="1" dirty="0"/>
          </a:p>
          <a:p>
            <a:pPr marL="330200" indent="-33020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8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ru-RU" sz="2000" b="1" dirty="0"/>
          </a:p>
          <a:p>
            <a:pPr marL="330200" indent="-330200" hangingPunct="1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4488" y="548680"/>
            <a:ext cx="905640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272481" y="1052736"/>
            <a:ext cx="9361040" cy="4950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28613">
              <a:lnSpc>
                <a:spcPct val="70000"/>
              </a:lnSpc>
              <a:spcBef>
                <a:spcPts val="35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1900" b="1" i="1" dirty="0">
              <a:latin typeface="Calibri" pitchFamily="32" charset="0"/>
            </a:endParaRPr>
          </a:p>
          <a:p>
            <a:pPr marL="342900" indent="-328613">
              <a:lnSpc>
                <a:spcPct val="70000"/>
              </a:lnSpc>
              <a:spcBef>
                <a:spcPts val="35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1900" b="1" i="1" dirty="0">
              <a:latin typeface="Calibri" pitchFamily="32" charset="0"/>
            </a:endParaRPr>
          </a:p>
          <a:p>
            <a:pPr marL="342900" indent="-328613">
              <a:lnSpc>
                <a:spcPct val="70000"/>
              </a:lnSpc>
              <a:spcBef>
                <a:spcPts val="35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900" b="1" i="1" dirty="0">
                <a:latin typeface="Calibri" pitchFamily="32" charset="0"/>
              </a:rPr>
              <a:t>Создан в 2005г по инициативе наркологического диспансера</a:t>
            </a:r>
          </a:p>
          <a:p>
            <a:pPr marL="342900" indent="-328613">
              <a:lnSpc>
                <a:spcPct val="70000"/>
              </a:lnSpc>
              <a:spcBef>
                <a:spcPts val="35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sz="1900" b="1" i="1" dirty="0">
                <a:latin typeface="Calibri" pitchFamily="32" charset="0"/>
              </a:rPr>
              <a:t>Не является юридическим лицом, </a:t>
            </a:r>
            <a:r>
              <a:rPr lang="ru-RU" altLang="ru-RU" sz="1900" b="1" i="1" dirty="0" smtClean="0">
                <a:latin typeface="Calibri" pitchFamily="32" charset="0"/>
              </a:rPr>
              <a:t>имеет </a:t>
            </a:r>
            <a:r>
              <a:rPr lang="ru-RU" altLang="ru-RU" sz="1900" b="1" i="1" dirty="0">
                <a:latin typeface="Calibri" pitchFamily="32" charset="0"/>
              </a:rPr>
              <a:t>форму общественного </a:t>
            </a:r>
            <a:r>
              <a:rPr lang="ru-RU" altLang="ru-RU" sz="1900" b="1" i="1" dirty="0" smtClean="0">
                <a:latin typeface="Calibri" pitchFamily="32" charset="0"/>
              </a:rPr>
              <a:t>объединения</a:t>
            </a:r>
            <a:endParaRPr lang="ru-RU" altLang="ru-RU" sz="1900" b="1" i="1" dirty="0">
              <a:latin typeface="Calibri" pitchFamily="32" charset="0"/>
            </a:endParaRPr>
          </a:p>
          <a:p>
            <a:pPr marL="342900" indent="-328613">
              <a:lnSpc>
                <a:spcPct val="70000"/>
              </a:lnSpc>
              <a:spcBef>
                <a:spcPts val="35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1900" b="1" i="1" dirty="0">
              <a:latin typeface="Calibri" pitchFamily="32" charset="0"/>
            </a:endParaRPr>
          </a:p>
          <a:p>
            <a:pPr algn="ctr"/>
            <a:r>
              <a:rPr lang="ru-RU" sz="2000" b="1" i="1" dirty="0" smtClean="0"/>
              <a:t>Миссия Альянса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Снижение вовлеченности в наркоманию населения Пермского края, а также минимизация последствий потребления наркотиков путем добровольного объединения усилий и подходов организаций и граждан.</a:t>
            </a:r>
            <a:br>
              <a:rPr lang="ru-RU" sz="2000" b="1" dirty="0" smtClean="0"/>
            </a:br>
            <a:r>
              <a:rPr lang="ru-RU" sz="2000" b="1" i="1" dirty="0" smtClean="0"/>
              <a:t>            </a:t>
            </a:r>
          </a:p>
          <a:p>
            <a:pPr algn="ctr"/>
            <a:r>
              <a:rPr lang="ru-RU" sz="2000" b="1" i="1" dirty="0" smtClean="0"/>
              <a:t>Основная цель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>Развитие в Пермском крае ресурсной площадки на базе негосударственных организаций для разработки и внедрения комплексного подхода в решении проблем, связанных с потреблением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/>
              <a:t>ПАВ.</a:t>
            </a:r>
            <a:endParaRPr lang="ru-RU" sz="2000" dirty="0" smtClean="0"/>
          </a:p>
          <a:p>
            <a:pPr marL="342900" indent="-328613">
              <a:lnSpc>
                <a:spcPct val="70000"/>
              </a:lnSpc>
              <a:spcBef>
                <a:spcPts val="45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ru-RU" sz="2200" b="1" i="1" dirty="0" smtClean="0">
                <a:latin typeface="Calibri" pitchFamily="32" charset="0"/>
              </a:rPr>
              <a:t>                   </a:t>
            </a:r>
            <a:endParaRPr lang="ru-RU" altLang="ru-RU" sz="2200" b="1" i="1" dirty="0" smtClean="0">
              <a:latin typeface="Calibri" pitchFamily="32" charset="0"/>
            </a:endParaRPr>
          </a:p>
          <a:p>
            <a:pPr marL="342900" indent="-328613">
              <a:lnSpc>
                <a:spcPct val="70000"/>
              </a:lnSpc>
              <a:spcBef>
                <a:spcPts val="45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ru-RU" sz="2200" b="1" i="1" dirty="0" smtClean="0">
                <a:latin typeface="Calibri" pitchFamily="32" charset="0"/>
              </a:rPr>
              <a:t>   </a:t>
            </a:r>
            <a:r>
              <a:rPr lang="en-GB" altLang="ru-RU" sz="2200" b="1" i="1" dirty="0" err="1">
                <a:latin typeface="Calibri" pitchFamily="32" charset="0"/>
              </a:rPr>
              <a:t>На</a:t>
            </a:r>
            <a:r>
              <a:rPr lang="en-GB" altLang="ru-RU" sz="2200" b="1" i="1" dirty="0">
                <a:latin typeface="Calibri" pitchFamily="32" charset="0"/>
              </a:rPr>
              <a:t> </a:t>
            </a:r>
            <a:r>
              <a:rPr lang="en-GB" altLang="ru-RU" sz="2200" b="1" i="1" dirty="0" err="1">
                <a:latin typeface="Calibri" pitchFamily="32" charset="0"/>
              </a:rPr>
              <a:t>данный</a:t>
            </a:r>
            <a:r>
              <a:rPr lang="en-GB" altLang="ru-RU" sz="2200" b="1" i="1" dirty="0">
                <a:latin typeface="Calibri" pitchFamily="32" charset="0"/>
              </a:rPr>
              <a:t> </a:t>
            </a:r>
            <a:r>
              <a:rPr lang="en-GB" altLang="ru-RU" sz="2200" b="1" i="1" dirty="0" err="1">
                <a:latin typeface="Calibri" pitchFamily="32" charset="0"/>
              </a:rPr>
              <a:t>момент</a:t>
            </a:r>
            <a:r>
              <a:rPr lang="en-GB" altLang="ru-RU" sz="2200" b="1" i="1" dirty="0">
                <a:latin typeface="Calibri" pitchFamily="32" charset="0"/>
              </a:rPr>
              <a:t> в </a:t>
            </a:r>
            <a:r>
              <a:rPr lang="en-GB" altLang="ru-RU" sz="2200" b="1" i="1" dirty="0" err="1">
                <a:latin typeface="Calibri" pitchFamily="32" charset="0"/>
              </a:rPr>
              <a:t>его</a:t>
            </a:r>
            <a:r>
              <a:rPr lang="en-GB" altLang="ru-RU" sz="2200" b="1" i="1" dirty="0">
                <a:latin typeface="Calibri" pitchFamily="32" charset="0"/>
              </a:rPr>
              <a:t> </a:t>
            </a:r>
            <a:r>
              <a:rPr lang="en-GB" altLang="ru-RU" sz="2200" b="1" i="1" dirty="0" err="1">
                <a:latin typeface="Calibri" pitchFamily="32" charset="0"/>
              </a:rPr>
              <a:t>состав</a:t>
            </a:r>
            <a:r>
              <a:rPr lang="en-GB" altLang="ru-RU" sz="2200" b="1" i="1" dirty="0">
                <a:latin typeface="Calibri" pitchFamily="32" charset="0"/>
              </a:rPr>
              <a:t>  </a:t>
            </a:r>
            <a:r>
              <a:rPr lang="en-GB" altLang="ru-RU" sz="2200" b="1" i="1" dirty="0" err="1">
                <a:latin typeface="Calibri" pitchFamily="32" charset="0"/>
              </a:rPr>
              <a:t>входят</a:t>
            </a:r>
            <a:r>
              <a:rPr lang="en-GB" altLang="ru-RU" sz="2200" b="1" i="1" dirty="0">
                <a:latin typeface="Calibri" pitchFamily="32" charset="0"/>
              </a:rPr>
              <a:t> </a:t>
            </a:r>
            <a:r>
              <a:rPr lang="ru-RU" altLang="ru-RU" sz="2200" b="1" i="1" dirty="0" smtClean="0">
                <a:latin typeface="Calibri" pitchFamily="32" charset="0"/>
              </a:rPr>
              <a:t>около</a:t>
            </a:r>
            <a:endParaRPr lang="en-GB" altLang="ru-RU" sz="2200" b="1" i="1" dirty="0">
              <a:latin typeface="Calibri" pitchFamily="32" charset="0"/>
            </a:endParaRPr>
          </a:p>
          <a:p>
            <a:pPr marL="342900" indent="-328613">
              <a:lnSpc>
                <a:spcPct val="70000"/>
              </a:lnSpc>
              <a:spcBef>
                <a:spcPts val="450"/>
              </a:spcBef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ru-RU" sz="2200" b="1" i="1" dirty="0">
                <a:latin typeface="Calibri" pitchFamily="32" charset="0"/>
              </a:rPr>
              <a:t>                        </a:t>
            </a:r>
            <a:r>
              <a:rPr lang="ru-RU" altLang="ru-RU" sz="2200" b="1" i="1" dirty="0" smtClean="0">
                <a:latin typeface="Calibri" pitchFamily="32" charset="0"/>
              </a:rPr>
              <a:t>          </a:t>
            </a:r>
            <a:r>
              <a:rPr lang="en-GB" altLang="ru-RU" sz="2200" b="1" i="1" dirty="0" smtClean="0">
                <a:latin typeface="Calibri" pitchFamily="32" charset="0"/>
              </a:rPr>
              <a:t> </a:t>
            </a:r>
            <a:r>
              <a:rPr lang="en-GB" altLang="ru-RU" sz="2200" b="1" i="1" dirty="0">
                <a:latin typeface="Calibri" pitchFamily="32" charset="0"/>
              </a:rPr>
              <a:t>20 </a:t>
            </a:r>
            <a:r>
              <a:rPr lang="en-GB" altLang="ru-RU" sz="2200" b="1" i="1" dirty="0" err="1">
                <a:latin typeface="Calibri" pitchFamily="32" charset="0"/>
              </a:rPr>
              <a:t>общественных</a:t>
            </a:r>
            <a:r>
              <a:rPr lang="en-GB" altLang="ru-RU" sz="2200" b="1" i="1" dirty="0">
                <a:latin typeface="Calibri" pitchFamily="32" charset="0"/>
              </a:rPr>
              <a:t> </a:t>
            </a:r>
            <a:r>
              <a:rPr lang="en-GB" altLang="ru-RU" sz="2200" b="1" i="1" dirty="0" err="1">
                <a:latin typeface="Calibri" pitchFamily="32" charset="0"/>
              </a:rPr>
              <a:t>организаций</a:t>
            </a:r>
            <a:r>
              <a:rPr lang="en-GB" altLang="ru-RU" sz="2200" b="1" i="1" dirty="0">
                <a:latin typeface="Calibri" pitchFamily="32" charset="0"/>
              </a:rPr>
              <a:t> </a:t>
            </a:r>
            <a:r>
              <a:rPr lang="ru-RU" altLang="ru-RU" sz="2200" b="1" i="1" dirty="0" smtClean="0">
                <a:latin typeface="Calibri" pitchFamily="32" charset="0"/>
              </a:rPr>
              <a:t> Пермского </a:t>
            </a:r>
            <a:r>
              <a:rPr lang="en-GB" altLang="ru-RU" sz="2200" b="1" i="1" dirty="0" err="1" smtClean="0">
                <a:latin typeface="Calibri" pitchFamily="32" charset="0"/>
              </a:rPr>
              <a:t>края</a:t>
            </a:r>
            <a:r>
              <a:rPr lang="en-GB" altLang="ru-RU" sz="2200" b="1" i="1" dirty="0">
                <a:latin typeface="Calibri" pitchFamily="32" charset="0"/>
              </a:rPr>
              <a:t>.</a:t>
            </a:r>
          </a:p>
          <a:p>
            <a:pPr marL="342900" indent="-328613">
              <a:lnSpc>
                <a:spcPct val="70000"/>
              </a:lnSpc>
              <a:spcBef>
                <a:spcPts val="450"/>
              </a:spcBef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ru-RU" sz="2200" b="1" i="1" dirty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86954" y="116633"/>
            <a:ext cx="9132094" cy="57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2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ru-RU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ru-RU" sz="2000" b="1" dirty="0" err="1" smtClean="0">
                <a:solidFill>
                  <a:srgbClr val="C00000"/>
                </a:solidFill>
                <a:latin typeface="+mj-lt"/>
              </a:rPr>
              <a:t>Антинаркотический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Альянс Пермского края –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объединение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негосударственных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организаций на основе неформальных договорных обязательств</a:t>
            </a:r>
            <a:endParaRPr lang="ru-RU" altLang="ru-RU" sz="2400" b="1" dirty="0">
              <a:solidFill>
                <a:srgbClr val="C00000"/>
              </a:solidFill>
              <a:latin typeface="+mj-lt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400" b="1" dirty="0">
              <a:latin typeface="Calibri" pitchFamily="3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472" y="836712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54868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ru-RU" sz="2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Взаимодействие с НКО по выявлению </a:t>
            </a:r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реабилитации наркопотребителей</a:t>
            </a:r>
            <a:endParaRPr lang="ru-RU" sz="2000" b="1" dirty="0">
              <a:ln w="12700">
                <a:noFill/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1591818"/>
              </p:ext>
            </p:extLst>
          </p:nvPr>
        </p:nvGraphicFramePr>
        <p:xfrm>
          <a:off x="506506" y="692696"/>
          <a:ext cx="9216229" cy="604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314818" y="3861049"/>
            <a:ext cx="1014113" cy="210549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b="1" dirty="0" smtClean="0">
                <a:solidFill>
                  <a:srgbClr val="6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endParaRPr lang="ru-RU" sz="2000" b="1" dirty="0">
              <a:solidFill>
                <a:srgbClr val="6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6796" y="6237312"/>
            <a:ext cx="4056451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АНТИНАРКОТИЧЕСКИЙ АЛЬЯНС</a:t>
            </a:r>
            <a:endParaRPr lang="ru-RU" sz="2000" b="1" dirty="0">
              <a:solidFill>
                <a:srgbClr val="6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dnakbasheva\Desktop\презентации тю\низкопорог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47" y="1484784"/>
            <a:ext cx="2813472" cy="202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00472" y="548680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01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0"/>
            <a:ext cx="8814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Как потребители узнают о существующих программах?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537866749"/>
              </p:ext>
            </p:extLst>
          </p:nvPr>
        </p:nvGraphicFramePr>
        <p:xfrm>
          <a:off x="506506" y="1412776"/>
          <a:ext cx="6890399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53200" y="404664"/>
            <a:ext cx="2184380" cy="244827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</p:pic>
      <p:pic>
        <p:nvPicPr>
          <p:cNvPr id="8" name="Содержимое 6" descr="SAM_08417.JPG"/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321152" y="2420888"/>
            <a:ext cx="3161462" cy="1421829"/>
          </a:xfrm>
          <a:prstGeom prst="flowChartAlternateProcess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 l="38187" t="12201" r="25194" b="36000"/>
          <a:stretch>
            <a:fillRect/>
          </a:stretch>
        </p:blipFill>
        <p:spPr bwMode="auto">
          <a:xfrm>
            <a:off x="7185248" y="3717032"/>
            <a:ext cx="2520280" cy="20053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Picture 3" descr="C:\Users\Dakir\Desktop\образец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097016" y="4077072"/>
            <a:ext cx="2184243" cy="26882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00472" y="548680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50489" y="179389"/>
            <a:ext cx="9060211" cy="2972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Уличная </a:t>
            </a:r>
            <a:r>
              <a:rPr lang="ru-RU" sz="2000" b="1" dirty="0" smtClean="0">
                <a:solidFill>
                  <a:srgbClr val="C00000"/>
                </a:solidFill>
              </a:rPr>
              <a:t>профилактическая </a:t>
            </a:r>
            <a:r>
              <a:rPr lang="ru-RU" sz="2000" b="1" dirty="0" smtClean="0">
                <a:solidFill>
                  <a:srgbClr val="C00000"/>
                </a:solidFill>
              </a:rPr>
              <a:t>работа (</a:t>
            </a:r>
            <a:r>
              <a:rPr lang="ru-RU" sz="2000" b="1" dirty="0" err="1" smtClean="0">
                <a:solidFill>
                  <a:srgbClr val="C00000"/>
                </a:solidFill>
              </a:rPr>
              <a:t>аутрич-работа</a:t>
            </a:r>
            <a:r>
              <a:rPr lang="ru-RU" sz="2000" b="1" dirty="0" smtClean="0">
                <a:solidFill>
                  <a:srgbClr val="C00000"/>
                </a:solidFill>
              </a:rPr>
              <a:t>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6550" y="1484784"/>
            <a:ext cx="2977428" cy="20610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99060" y="1268760"/>
            <a:ext cx="3276150" cy="2268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2" descr="C:\Users\Dakir\Pictures\сайт\2014-10-06 Ильинский\Ильинский 045.JPG"/>
          <p:cNvPicPr>
            <a:picLocks noChangeAspect="1" noChangeArrowheads="1"/>
          </p:cNvPicPr>
          <p:nvPr/>
        </p:nvPicPr>
        <p:blipFill>
          <a:blip r:embed="rId5" cstate="print"/>
          <a:srcRect l="13939" t="24962" r="17654" b="26404"/>
          <a:stretch>
            <a:fillRect/>
          </a:stretch>
        </p:blipFill>
        <p:spPr bwMode="auto">
          <a:xfrm>
            <a:off x="1754645" y="3356992"/>
            <a:ext cx="351116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SAM_668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13174" y="2852937"/>
            <a:ext cx="3116829" cy="2398959"/>
          </a:xfrm>
          <a:prstGeom prst="ellipse">
            <a:avLst/>
          </a:prstGeom>
          <a:ln>
            <a:solidFill>
              <a:srgbClr val="FFFF00"/>
            </a:solidFill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7" cstate="print"/>
          <a:srcRect l="23066" t="12606" r="15657" b="27348"/>
          <a:stretch>
            <a:fillRect/>
          </a:stretch>
        </p:blipFill>
        <p:spPr bwMode="auto">
          <a:xfrm>
            <a:off x="3938888" y="4581128"/>
            <a:ext cx="318428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00472" y="548680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6565</TotalTime>
  <Words>1133</Words>
  <Application>Microsoft Office PowerPoint</Application>
  <PresentationFormat>Лист A4 (210x297 мм)</PresentationFormat>
  <Paragraphs>216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0</vt:lpstr>
      <vt:lpstr>Изменение наркосцены</vt:lpstr>
      <vt:lpstr>Слайд 2</vt:lpstr>
      <vt:lpstr>Система обучения специалистов, в том числе сотрудников НКО</vt:lpstr>
      <vt:lpstr>Направления  развития взаимодействия</vt:lpstr>
      <vt:lpstr>Слайд 5</vt:lpstr>
      <vt:lpstr>Взаимодействие с НКО по выявлению и реабилитации наркопотребителей</vt:lpstr>
      <vt:lpstr>Слайд 7</vt:lpstr>
      <vt:lpstr>Слайд 8</vt:lpstr>
      <vt:lpstr>Слайд 9</vt:lpstr>
      <vt:lpstr>Слайд 10</vt:lpstr>
      <vt:lpstr>Слайд 11</vt:lpstr>
      <vt:lpstr>Слайд 12</vt:lpstr>
      <vt:lpstr> Ресоциализация, абилитация </vt:lpstr>
      <vt:lpstr>Выявление и сопровождение латентных наркопотребителей</vt:lpstr>
      <vt:lpstr>  Таким образом, создается законченный  процесс:  </vt:lpstr>
      <vt:lpstr>Результат комплексного подхода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Dakir</cp:lastModifiedBy>
  <cp:revision>751</cp:revision>
  <cp:lastPrinted>2017-03-31T09:37:06Z</cp:lastPrinted>
  <dcterms:created xsi:type="dcterms:W3CDTF">2016-02-18T12:21:45Z</dcterms:created>
  <dcterms:modified xsi:type="dcterms:W3CDTF">2017-07-25T20:27:27Z</dcterms:modified>
</cp:coreProperties>
</file>